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28.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25.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3.xml" ContentType="application/vnd.openxmlformats-officedocument.presentationml.slide+xml"/>
  <Override PartName="/ppt/slides/slide10.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34.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36.xml" ContentType="application/vnd.openxmlformats-officedocument.presentationml.slide+xml"/>
  <Override PartName="/ppt/slides/slide39.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3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slideMasters/slideMaster1.xml" ContentType="application/vnd.openxmlformats-officedocument.presentationml.slideMaster+xml"/>
  <Override PartName="/ppt/notesSlides/notesSlide41.xml" ContentType="application/vnd.openxmlformats-officedocument.presentationml.notesSlide+xml"/>
  <Override PartName="/ppt/notesSlides/notesSlide40.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31.xml" ContentType="application/vnd.openxmlformats-officedocument.presentationml.tags+xml"/>
  <Override PartName="/ppt/tags/tag8.xml" ContentType="application/vnd.openxmlformats-officedocument.presentationml.tags+xml"/>
  <Override PartName="/ppt/tags/tag46.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5.xml" ContentType="application/vnd.openxmlformats-officedocument.presentationml.tags+xml"/>
  <Override PartName="/ppt/tags/tag4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1.xml" ContentType="application/vnd.openxmlformats-officedocument.presentationml.tags+xml"/>
  <Override PartName="/ppt/tags/tag2.xml" ContentType="application/vnd.openxmlformats-officedocument.presentationml.tags+xml"/>
  <Override PartName="/ppt/tags/tag50.xml" ContentType="application/vnd.openxmlformats-officedocument.presentationml.tags+xml"/>
  <Override PartName="/ppt/tags/tag3.xml" ContentType="application/vnd.openxmlformats-officedocument.presentationml.tags+xml"/>
  <Override PartName="/ppt/tags/tag48.xml" ContentType="application/vnd.openxmlformats-officedocument.presentationml.tags+xml"/>
  <Override PartName="/ppt/tags/tag6.xml" ContentType="application/vnd.openxmlformats-officedocument.presentationml.tags+xml"/>
  <Override PartName="/ppt/tags/tag49.xml" ContentType="application/vnd.openxmlformats-officedocument.presentationml.tags+xml"/>
  <Override PartName="/ppt/tags/tag4.xml" ContentType="application/vnd.openxmlformats-officedocument.presentationml.tags+xml"/>
  <Override PartName="/ppt/tags/tag7.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35.xml" ContentType="application/vnd.openxmlformats-officedocument.presentationml.tags+xml"/>
  <Override PartName="/ppt/tags/tag25.xml" ContentType="application/vnd.openxmlformats-officedocument.presentationml.tags+xml"/>
  <Override PartName="/ppt/tags/tag24.xml" ContentType="application/vnd.openxmlformats-officedocument.presentationml.tags+xml"/>
  <Override PartName="/ppt/tags/tag36.xml" ContentType="application/vnd.openxmlformats-officedocument.presentationml.tags+xml"/>
  <Override PartName="/ppt/tags/tag23.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4.xml" ContentType="application/vnd.openxmlformats-officedocument.presentationml.tags+xml"/>
  <Override PartName="/ppt/tags/tag30.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2.xml" ContentType="application/vnd.openxmlformats-officedocument.presentationml.tags+xml"/>
  <Override PartName="/ppt/tags/tag21.xml" ContentType="application/vnd.openxmlformats-officedocument.presentationml.tags+xml"/>
  <Override PartName="/ppt/tags/tag20.xml" ContentType="application/vnd.openxmlformats-officedocument.presentationml.tags+xml"/>
  <Override PartName="/ppt/tags/tag16.xml" ContentType="application/vnd.openxmlformats-officedocument.presentationml.tags+xml"/>
  <Override PartName="/ppt/tags/tag41.xml" ContentType="application/vnd.openxmlformats-officedocument.presentationml.tags+xml"/>
  <Override PartName="/ppt/tags/tag15.xml" ContentType="application/vnd.openxmlformats-officedocument.presentationml.tags+xml"/>
  <Override PartName="/ppt/tags/tag14.xml" ContentType="application/vnd.openxmlformats-officedocument.presentationml.tags+xml"/>
  <Override PartName="/ppt/tags/tag42.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40.xml" ContentType="application/vnd.openxmlformats-officedocument.presentationml.tags+xml"/>
  <Override PartName="/ppt/tags/tag37.xml" ContentType="application/vnd.openxmlformats-officedocument.presentationml.tags+xml"/>
  <Override PartName="/ppt/tags/tag19.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1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51"/>
  </p:notesMasterIdLst>
  <p:handoutMasterIdLst>
    <p:handoutMasterId r:id="rId52"/>
  </p:handoutMasterIdLst>
  <p:sldIdLst>
    <p:sldId id="1060" r:id="rId2"/>
    <p:sldId id="1083" r:id="rId3"/>
    <p:sldId id="990" r:id="rId4"/>
    <p:sldId id="1040" r:id="rId5"/>
    <p:sldId id="1076" r:id="rId6"/>
    <p:sldId id="1041" r:id="rId7"/>
    <p:sldId id="1011" r:id="rId8"/>
    <p:sldId id="1012" r:id="rId9"/>
    <p:sldId id="1013" r:id="rId10"/>
    <p:sldId id="1042" r:id="rId11"/>
    <p:sldId id="1062" r:id="rId12"/>
    <p:sldId id="1063" r:id="rId13"/>
    <p:sldId id="1043" r:id="rId14"/>
    <p:sldId id="1064" r:id="rId15"/>
    <p:sldId id="1044" r:id="rId16"/>
    <p:sldId id="1077" r:id="rId17"/>
    <p:sldId id="1067" r:id="rId18"/>
    <p:sldId id="1068" r:id="rId19"/>
    <p:sldId id="1045" r:id="rId20"/>
    <p:sldId id="1078" r:id="rId21"/>
    <p:sldId id="1046" r:id="rId22"/>
    <p:sldId id="1070" r:id="rId23"/>
    <p:sldId id="1047" r:id="rId24"/>
    <p:sldId id="1079" r:id="rId25"/>
    <p:sldId id="1048" r:id="rId26"/>
    <p:sldId id="1072" r:id="rId27"/>
    <p:sldId id="1049" r:id="rId28"/>
    <p:sldId id="1016" r:id="rId29"/>
    <p:sldId id="1009" r:id="rId30"/>
    <p:sldId id="1050" r:id="rId31"/>
    <p:sldId id="1010" r:id="rId32"/>
    <p:sldId id="1051" r:id="rId33"/>
    <p:sldId id="710" r:id="rId34"/>
    <p:sldId id="1052" r:id="rId35"/>
    <p:sldId id="714" r:id="rId36"/>
    <p:sldId id="1054" r:id="rId37"/>
    <p:sldId id="1080" r:id="rId38"/>
    <p:sldId id="1053" r:id="rId39"/>
    <p:sldId id="1017" r:id="rId40"/>
    <p:sldId id="1055" r:id="rId41"/>
    <p:sldId id="1073" r:id="rId42"/>
    <p:sldId id="1056" r:id="rId43"/>
    <p:sldId id="1081" r:id="rId44"/>
    <p:sldId id="1057" r:id="rId45"/>
    <p:sldId id="1075" r:id="rId46"/>
    <p:sldId id="895" r:id="rId47"/>
    <p:sldId id="1058" r:id="rId48"/>
    <p:sldId id="1034" r:id="rId49"/>
    <p:sldId id="1036" r:id="rId50"/>
  </p:sldIdLst>
  <p:sldSz cx="9144000" cy="6858000" type="screen4x3"/>
  <p:notesSz cx="7010400" cy="9296400"/>
  <p:custDataLst>
    <p:tags r:id="rId53"/>
  </p:custDataLst>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9A7500"/>
    <a:srgbClr val="00642D"/>
    <a:srgbClr val="F9DDA5"/>
    <a:srgbClr val="BBD9B9"/>
    <a:srgbClr val="B9D9D1"/>
    <a:srgbClr val="BBD7D6"/>
    <a:srgbClr val="BBD7D2"/>
    <a:srgbClr val="BCD6D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29" autoAdjust="0"/>
    <p:restoredTop sz="82460" autoAdjust="0"/>
  </p:normalViewPr>
  <p:slideViewPr>
    <p:cSldViewPr snapToGrid="0">
      <p:cViewPr varScale="1">
        <p:scale>
          <a:sx n="84" d="100"/>
          <a:sy n="84" d="100"/>
        </p:scale>
        <p:origin x="611" y="63"/>
      </p:cViewPr>
      <p:guideLst>
        <p:guide orient="horz" pos="2160"/>
        <p:guide pos="2880"/>
      </p:guideLst>
    </p:cSldViewPr>
  </p:slideViewPr>
  <p:notesTextViewPr>
    <p:cViewPr>
      <p:scale>
        <a:sx n="100" d="100"/>
        <a:sy n="100" d="100"/>
      </p:scale>
      <p:origin x="0" y="0"/>
    </p:cViewPr>
  </p:notesTextViewPr>
  <p:sorterViewPr>
    <p:cViewPr>
      <p:scale>
        <a:sx n="50" d="100"/>
        <a:sy n="50" d="100"/>
      </p:scale>
      <p:origin x="0" y="5136"/>
    </p:cViewPr>
  </p:sorterViewPr>
  <p:notesViewPr>
    <p:cSldViewPr snapToGrid="0">
      <p:cViewPr varScale="1">
        <p:scale>
          <a:sx n="83" d="100"/>
          <a:sy n="83" d="100"/>
        </p:scale>
        <p:origin x="-1992" y="-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openxmlformats.org/officeDocument/2006/relationships/customXml" Target="../customXml/item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6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88136" tIns="44069" rIns="88136" bIns="44069" numCol="1" anchor="t" anchorCtr="0" compatLnSpc="1">
            <a:prstTxWarp prst="textNoShape">
              <a:avLst/>
            </a:prstTxWarp>
          </a:bodyPr>
          <a:lstStyle>
            <a:lvl1pPr>
              <a:defRPr sz="1100"/>
            </a:lvl1pPr>
          </a:lstStyle>
          <a:p>
            <a:endParaRPr lang="en-US"/>
          </a:p>
        </p:txBody>
      </p:sp>
      <p:sp>
        <p:nvSpPr>
          <p:cNvPr id="30723"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88136" tIns="44069" rIns="88136" bIns="44069" numCol="1" anchor="t" anchorCtr="0" compatLnSpc="1">
            <a:prstTxWarp prst="textNoShape">
              <a:avLst/>
            </a:prstTxWarp>
          </a:bodyPr>
          <a:lstStyle>
            <a:lvl1pPr algn="r">
              <a:defRPr sz="1100"/>
            </a:lvl1pPr>
          </a:lstStyle>
          <a:p>
            <a:endParaRPr lang="en-US"/>
          </a:p>
        </p:txBody>
      </p:sp>
      <p:sp>
        <p:nvSpPr>
          <p:cNvPr id="30724"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88136" tIns="44069" rIns="88136" bIns="44069" numCol="1" anchor="b" anchorCtr="0" compatLnSpc="1">
            <a:prstTxWarp prst="textNoShape">
              <a:avLst/>
            </a:prstTxWarp>
          </a:bodyPr>
          <a:lstStyle>
            <a:lvl1pPr>
              <a:defRPr sz="1100"/>
            </a:lvl1pPr>
          </a:lstStyle>
          <a:p>
            <a:endParaRPr lang="en-US"/>
          </a:p>
        </p:txBody>
      </p:sp>
      <p:sp>
        <p:nvSpPr>
          <p:cNvPr id="30725"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88136" tIns="44069" rIns="88136" bIns="44069" numCol="1" anchor="b" anchorCtr="0" compatLnSpc="1">
            <a:prstTxWarp prst="textNoShape">
              <a:avLst/>
            </a:prstTxWarp>
          </a:bodyPr>
          <a:lstStyle>
            <a:lvl1pPr algn="r">
              <a:defRPr sz="1100"/>
            </a:lvl1pPr>
          </a:lstStyle>
          <a:p>
            <a:fld id="{7B3F72A0-4330-442A-B164-BE770DF4B9D3}" type="slidenum">
              <a:rPr lang="en-US"/>
              <a:pPr/>
              <a:t>‹#›</a:t>
            </a:fld>
            <a:endParaRPr lang="en-US"/>
          </a:p>
        </p:txBody>
      </p:sp>
    </p:spTree>
    <p:extLst>
      <p:ext uri="{BB962C8B-B14F-4D97-AF65-F5344CB8AC3E}">
        <p14:creationId xmlns:p14="http://schemas.microsoft.com/office/powerpoint/2010/main" val="2960528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700" name="Rectangle 4"/>
          <p:cNvSpPr>
            <a:spLocks noGrp="1" noRot="1" noChangeAspect="1" noChangeArrowheads="1" noTextEdit="1"/>
          </p:cNvSpPr>
          <p:nvPr>
            <p:ph type="sldImg" idx="2"/>
          </p:nvPr>
        </p:nvSpPr>
        <p:spPr bwMode="auto">
          <a:xfrm>
            <a:off x="560388" y="442913"/>
            <a:ext cx="2195512" cy="1646237"/>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701345" y="2283327"/>
            <a:ext cx="5607712" cy="6315229"/>
          </a:xfrm>
          <a:prstGeom prst="rect">
            <a:avLst/>
          </a:prstGeom>
          <a:noFill/>
          <a:ln w="9525">
            <a:noFill/>
            <a:miter lim="800000"/>
            <a:headEnd/>
            <a:tailEnd/>
          </a:ln>
          <a:effectLst/>
        </p:spPr>
        <p:txBody>
          <a:bodyPr vert="horz" wrap="square" lIns="93169" tIns="46585" rIns="93169" bIns="46585" numCol="1" anchor="t" anchorCtr="0" compatLnSpc="1">
            <a:prstTxWarp prst="textNoShape">
              <a:avLst/>
            </a:prstTxWarp>
          </a:body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p>
        </p:txBody>
      </p:sp>
    </p:spTree>
    <p:extLst>
      <p:ext uri="{BB962C8B-B14F-4D97-AF65-F5344CB8AC3E}">
        <p14:creationId xmlns:p14="http://schemas.microsoft.com/office/powerpoint/2010/main" val="209696403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This bingo</a:t>
            </a:r>
            <a:r>
              <a:rPr lang="en-US" baseline="0" dirty="0" smtClean="0">
                <a:latin typeface="Times New Roman" panose="02020603050405020304" pitchFamily="18" charset="0"/>
                <a:cs typeface="Times New Roman" panose="02020603050405020304" pitchFamily="18" charset="0"/>
              </a:rPr>
              <a:t> game is designed to replace Part 2: Keeping Food Safe of the Alberta Food Safety Facts main PowerPoint presentation, </a:t>
            </a:r>
            <a:r>
              <a:rPr lang="en-US" b="1" baseline="0" dirty="0" smtClean="0">
                <a:latin typeface="Times New Roman" panose="02020603050405020304" pitchFamily="18" charset="0"/>
                <a:cs typeface="Times New Roman" panose="02020603050405020304" pitchFamily="18" charset="0"/>
              </a:rPr>
              <a:t>except for the handwashing and hygiene section</a:t>
            </a:r>
            <a:r>
              <a:rPr lang="en-US" baseline="0" dirty="0" smtClean="0">
                <a:latin typeface="Times New Roman" panose="02020603050405020304" pitchFamily="18" charset="0"/>
                <a:cs typeface="Times New Roman" panose="02020603050405020304" pitchFamily="18" charset="0"/>
              </a:rPr>
              <a:t>. You can start to play bingo after you have completed Part 1: Foodborne Illness of the Alberta Food Safety Facts main PowerPoint presentation.</a:t>
            </a:r>
          </a:p>
          <a:p>
            <a:endParaRPr lang="en-US" baseline="0" dirty="0" smtClean="0">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This presentation holds a Creative Commons License: Attribution-</a:t>
            </a:r>
            <a:r>
              <a:rPr lang="en-US" baseline="0" dirty="0" err="1" smtClean="0">
                <a:latin typeface="Times New Roman" panose="02020603050405020304" pitchFamily="18" charset="0"/>
                <a:cs typeface="Times New Roman" panose="02020603050405020304" pitchFamily="18" charset="0"/>
              </a:rPr>
              <a:t>NonCommercial</a:t>
            </a:r>
            <a:r>
              <a:rPr lang="en-US" baseline="0" dirty="0" smtClean="0">
                <a:latin typeface="Times New Roman" panose="02020603050405020304" pitchFamily="18" charset="0"/>
                <a:cs typeface="Times New Roman" panose="02020603050405020304" pitchFamily="18" charset="0"/>
              </a:rPr>
              <a:t>-</a:t>
            </a:r>
            <a:r>
              <a:rPr lang="en-US" baseline="0" dirty="0" err="1" smtClean="0">
                <a:latin typeface="Times New Roman" panose="02020603050405020304" pitchFamily="18" charset="0"/>
                <a:cs typeface="Times New Roman" panose="02020603050405020304" pitchFamily="18" charset="0"/>
              </a:rPr>
              <a:t>ShareAlike</a:t>
            </a:r>
            <a:r>
              <a:rPr lang="en-US" baseline="0" dirty="0" smtClean="0">
                <a:latin typeface="Times New Roman" panose="02020603050405020304" pitchFamily="18" charset="0"/>
                <a:cs typeface="Times New Roman" panose="02020603050405020304" pitchFamily="18" charset="0"/>
              </a:rPr>
              <a:t> 4.0 International. Please see the next slide for more information.</a:t>
            </a:r>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2476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38599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1243">
              <a:defRPr/>
            </a:pPr>
            <a:r>
              <a:rPr lang="en-US" dirty="0" smtClean="0">
                <a:latin typeface="Times New Roman" panose="02020603050405020304" pitchFamily="18" charset="0"/>
                <a:cs typeface="Times New Roman" panose="02020603050405020304" pitchFamily="18" charset="0"/>
              </a:rPr>
              <a:t>Answer:</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74°C</a:t>
            </a:r>
          </a:p>
          <a:p>
            <a:pPr defTabSz="901243">
              <a:defRPr/>
            </a:pPr>
            <a:endParaRPr lang="en-US" dirty="0" smtClean="0">
              <a:latin typeface="Times New Roman" panose="02020603050405020304" pitchFamily="18" charset="0"/>
              <a:cs typeface="Times New Roman" panose="02020603050405020304" pitchFamily="18" charset="0"/>
            </a:endParaRPr>
          </a:p>
          <a:p>
            <a:pPr defTabSz="901243">
              <a:defRPr/>
            </a:pPr>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c</a:t>
            </a:r>
            <a:r>
              <a:rPr lang="en-US" dirty="0" smtClean="0">
                <a:latin typeface="Times New Roman" panose="02020603050405020304" pitchFamily="18" charset="0"/>
                <a:cs typeface="Times New Roman" panose="02020603050405020304" pitchFamily="18" charset="0"/>
              </a:rPr>
              <a:t>ooking </a:t>
            </a:r>
            <a:r>
              <a:rPr lang="en-US" dirty="0">
                <a:latin typeface="Times New Roman" panose="02020603050405020304" pitchFamily="18" charset="0"/>
                <a:cs typeface="Times New Roman" panose="02020603050405020304" pitchFamily="18" charset="0"/>
              </a:rPr>
              <a:t>temperature of foods is important to kill </a:t>
            </a:r>
            <a:r>
              <a:rPr lang="en-US" dirty="0" smtClean="0">
                <a:latin typeface="Times New Roman" panose="02020603050405020304" pitchFamily="18" charset="0"/>
                <a:cs typeface="Times New Roman" panose="02020603050405020304" pitchFamily="18" charset="0"/>
              </a:rPr>
              <a:t>pathogens. </a:t>
            </a:r>
            <a:r>
              <a:rPr lang="en-US" dirty="0">
                <a:latin typeface="Times New Roman" panose="02020603050405020304" pitchFamily="18" charset="0"/>
                <a:cs typeface="Times New Roman" panose="02020603050405020304" pitchFamily="18" charset="0"/>
              </a:rPr>
              <a:t>An internal cooking temperature of 74°C (165°F) for 15 seconds will kill pathogens in food</a:t>
            </a:r>
            <a:r>
              <a:rPr lang="en-US" dirty="0" smtClean="0">
                <a:latin typeface="Times New Roman" panose="02020603050405020304" pitchFamily="18" charset="0"/>
                <a:cs typeface="Times New Roman" panose="02020603050405020304" pitchFamily="18" charset="0"/>
              </a:rPr>
              <a:t>.</a:t>
            </a:r>
          </a:p>
          <a:p>
            <a:pPr defTabSz="901243">
              <a:defRPr/>
            </a:pPr>
            <a:endParaRPr lang="en-US" dirty="0" smtClean="0">
              <a:latin typeface="Times New Roman" panose="02020603050405020304" pitchFamily="18" charset="0"/>
              <a:cs typeface="Times New Roman" panose="02020603050405020304" pitchFamily="18" charset="0"/>
            </a:endParaRPr>
          </a:p>
          <a:p>
            <a:r>
              <a:rPr lang="en-US" b="1" baseline="0" dirty="0" smtClean="0">
                <a:latin typeface="Times New Roman" panose="02020603050405020304" pitchFamily="18" charset="0"/>
                <a:cs typeface="Times New Roman" panose="02020603050405020304" pitchFamily="18" charset="0"/>
              </a:rPr>
              <a:t>Question:</a:t>
            </a:r>
          </a:p>
          <a:p>
            <a:r>
              <a:rPr lang="en-US" baseline="0" dirty="0" smtClean="0">
                <a:latin typeface="Times New Roman" panose="02020603050405020304" pitchFamily="18" charset="0"/>
                <a:cs typeface="Times New Roman" panose="02020603050405020304" pitchFamily="18" charset="0"/>
              </a:rPr>
              <a:t>How can we tell when food is done cooking? (Answer on next slide)</a:t>
            </a:r>
            <a:endParaRPr lang="en-US" dirty="0" smtClean="0">
              <a:latin typeface="Times New Roman" panose="02020603050405020304" pitchFamily="18" charset="0"/>
              <a:cs typeface="Times New Roman" panose="02020603050405020304" pitchFamily="18" charset="0"/>
            </a:endParaRPr>
          </a:p>
          <a:p>
            <a:pPr defTabSz="901243">
              <a:defRPr/>
            </a:pPr>
            <a:endParaRPr lang="en-US" dirty="0">
              <a:latin typeface="Times New Roman" panose="02020603050405020304" pitchFamily="18" charset="0"/>
              <a:cs typeface="Times New Roman" panose="02020603050405020304" pitchFamily="18" charset="0"/>
            </a:endParaRPr>
          </a:p>
          <a:p>
            <a:pPr eaLnBrk="1" hangingPunct="1"/>
            <a:endParaRPr lang="en-US" dirty="0">
              <a:latin typeface="Times New Roman" panose="02020603050405020304" pitchFamily="18" charset="0"/>
              <a:cs typeface="Times New Roman" panose="02020603050405020304" pitchFamily="18" charset="0"/>
            </a:endParaRPr>
          </a:p>
          <a:p>
            <a:r>
              <a:rPr lang="en-CA" b="1" dirty="0">
                <a:latin typeface="Times New Roman" panose="02020603050405020304" pitchFamily="18" charset="0"/>
                <a:cs typeface="Times New Roman" panose="02020603050405020304" pitchFamily="18" charset="0"/>
              </a:rPr>
              <a:t>Additional Information: </a:t>
            </a:r>
          </a:p>
          <a:p>
            <a:r>
              <a:rPr lang="en-CA" dirty="0">
                <a:latin typeface="Times New Roman" panose="02020603050405020304" pitchFamily="18" charset="0"/>
                <a:cs typeface="Times New Roman" panose="02020603050405020304" pitchFamily="18" charset="0"/>
              </a:rPr>
              <a:t>The above picture shows an undercooked hamburger. Pathogens such as E. coli may be found throughout the hamburger and could cause easily cause illness if eaten.</a:t>
            </a:r>
          </a:p>
          <a:p>
            <a:endParaRPr lang="en-CA" b="1"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http://www.healthycanadians.gc.ca/eating-nutrition/healthy-eating-saine-alimentation/safety-salubrite/tips-conseils/cook-temperatures-cuisson-tbl-eng.php</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http://befoodsafe.ca/be-food-safe/4-simple-steps-clean-separate-cook-chill/</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http://befoodsafe.ca/wp-content/uploads/2013/08/cook.pdf</a:t>
            </a:r>
          </a:p>
          <a:p>
            <a:pPr eaLnBrk="1" hangingPunct="1"/>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4058973" y="8977836"/>
            <a:ext cx="3105659" cy="471943"/>
          </a:xfrm>
          <a:prstGeom prst="rect">
            <a:avLst/>
          </a:prstGeom>
        </p:spPr>
        <p:txBody>
          <a:bodyPr lIns="90124" tIns="45062" rIns="90124" bIns="45062"/>
          <a:lstStyle/>
          <a:p>
            <a:fld id="{A1FB47BF-8C67-4EFD-A5B0-67C580E8EA4B}" type="slidenum">
              <a:rPr lang="en-CA" smtClean="0"/>
              <a:pPr/>
              <a:t>11</a:t>
            </a:fld>
            <a:endParaRPr lang="en-CA"/>
          </a:p>
        </p:txBody>
      </p:sp>
    </p:spTree>
    <p:extLst>
      <p:ext uri="{BB962C8B-B14F-4D97-AF65-F5344CB8AC3E}">
        <p14:creationId xmlns:p14="http://schemas.microsoft.com/office/powerpoint/2010/main" val="2403144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kern="1200" dirty="0" smtClean="0">
                <a:solidFill>
                  <a:schemeClr val="tx1"/>
                </a:solidFill>
                <a:latin typeface="Times New Roman" panose="02020603050405020304" pitchFamily="18" charset="0"/>
                <a:ea typeface="+mn-ea"/>
                <a:cs typeface="Times New Roman" panose="02020603050405020304" pitchFamily="18" charset="0"/>
              </a:rPr>
              <a:t>Answer </a:t>
            </a:r>
            <a:r>
              <a:rPr lang="en-GB" kern="1200" dirty="0" smtClean="0">
                <a:solidFill>
                  <a:schemeClr val="tx1"/>
                </a:solidFill>
                <a:latin typeface="Times New Roman" panose="02020603050405020304" pitchFamily="18" charset="0"/>
                <a:ea typeface="+mn-ea"/>
                <a:cs typeface="Times New Roman" panose="02020603050405020304" pitchFamily="18" charset="0"/>
              </a:rPr>
              <a:t>(from previous</a:t>
            </a:r>
            <a:r>
              <a:rPr lang="en-GB" kern="1200" baseline="0" dirty="0" smtClean="0">
                <a:solidFill>
                  <a:schemeClr val="tx1"/>
                </a:solidFill>
                <a:latin typeface="Times New Roman" panose="02020603050405020304" pitchFamily="18" charset="0"/>
                <a:ea typeface="+mn-ea"/>
                <a:cs typeface="Times New Roman" panose="02020603050405020304" pitchFamily="18" charset="0"/>
              </a:rPr>
              <a:t> slide):</a:t>
            </a:r>
          </a:p>
          <a:p>
            <a:r>
              <a:rPr lang="en-GB" kern="1200" dirty="0" smtClean="0">
                <a:solidFill>
                  <a:schemeClr val="tx1"/>
                </a:solidFill>
                <a:latin typeface="Times New Roman" panose="02020603050405020304" pitchFamily="18" charset="0"/>
                <a:ea typeface="+mn-ea"/>
                <a:cs typeface="Times New Roman" panose="02020603050405020304" pitchFamily="18" charset="0"/>
              </a:rPr>
              <a:t>Using a probe thermometer to measure internal temperatures is the only reliable way to know that</a:t>
            </a:r>
            <a:r>
              <a:rPr lang="en-GB" kern="1200" baseline="0" dirty="0" smtClean="0">
                <a:solidFill>
                  <a:schemeClr val="tx1"/>
                </a:solidFill>
                <a:latin typeface="Times New Roman" panose="02020603050405020304" pitchFamily="18" charset="0"/>
                <a:ea typeface="+mn-ea"/>
                <a:cs typeface="Times New Roman" panose="02020603050405020304" pitchFamily="18" charset="0"/>
              </a:rPr>
              <a:t> a food is safely cooked. </a:t>
            </a:r>
            <a:r>
              <a:rPr lang="en-GB" kern="1200" dirty="0" smtClean="0">
                <a:solidFill>
                  <a:schemeClr val="tx1"/>
                </a:solidFill>
                <a:latin typeface="Times New Roman" panose="02020603050405020304" pitchFamily="18" charset="0"/>
                <a:ea typeface="+mn-ea"/>
                <a:cs typeface="Times New Roman" panose="02020603050405020304" pitchFamily="18" charset="0"/>
              </a:rPr>
              <a:t>When using a probe thermometer, insert the probe into the thickest part of the food. The thickest part of the food will be the last to cook or the last to cool. Avoid parts of the food with large bones as this affects the temperature reading.  </a:t>
            </a:r>
          </a:p>
          <a:p>
            <a:r>
              <a:rPr lang="en-GB" kern="1200" dirty="0" smtClean="0">
                <a:solidFill>
                  <a:schemeClr val="tx1"/>
                </a:solidFill>
                <a:latin typeface="Times New Roman" panose="02020603050405020304" pitchFamily="18" charset="0"/>
                <a:ea typeface="+mn-ea"/>
                <a:cs typeface="Times New Roman" panose="02020603050405020304" pitchFamily="18" charset="0"/>
              </a:rPr>
              <a:t/>
            </a:r>
            <a:br>
              <a:rPr lang="en-GB" kern="1200" dirty="0" smtClean="0">
                <a:solidFill>
                  <a:schemeClr val="tx1"/>
                </a:solidFill>
                <a:latin typeface="Times New Roman" panose="02020603050405020304" pitchFamily="18" charset="0"/>
                <a:ea typeface="+mn-ea"/>
                <a:cs typeface="Times New Roman" panose="02020603050405020304" pitchFamily="18" charset="0"/>
              </a:rPr>
            </a:br>
            <a:endParaRPr lang="en-GB" kern="1200" baseline="0" dirty="0" smtClean="0">
              <a:solidFill>
                <a:schemeClr val="tx1"/>
              </a:solidFill>
              <a:latin typeface="Times New Roman" panose="02020603050405020304" pitchFamily="18" charset="0"/>
              <a:ea typeface="+mn-ea"/>
              <a:cs typeface="Times New Roman" panose="02020603050405020304" pitchFamily="18" charset="0"/>
            </a:endParaRPr>
          </a:p>
          <a:p>
            <a:r>
              <a:rPr lang="en-GB" b="1" kern="1200" baseline="0" dirty="0" smtClean="0">
                <a:solidFill>
                  <a:schemeClr val="tx1"/>
                </a:solidFill>
                <a:latin typeface="Times New Roman" panose="02020603050405020304" pitchFamily="18" charset="0"/>
                <a:ea typeface="+mn-ea"/>
                <a:cs typeface="Times New Roman" panose="02020603050405020304" pitchFamily="18" charset="0"/>
              </a:rPr>
              <a:t>Additional Information:</a:t>
            </a:r>
          </a:p>
          <a:p>
            <a:r>
              <a:rPr lang="en-GB" kern="1200" baseline="0" dirty="0" smtClean="0">
                <a:solidFill>
                  <a:schemeClr val="tx1"/>
                </a:solidFill>
                <a:latin typeface="Times New Roman" panose="02020603050405020304" pitchFamily="18" charset="0"/>
                <a:ea typeface="+mn-ea"/>
                <a:cs typeface="Times New Roman" panose="02020603050405020304" pitchFamily="18" charset="0"/>
              </a:rPr>
              <a:t>Thermometer calibration: http://www.albertahealthservices.ca/assets/wf/eph/wf-eh-thermometer-calibration.pdf</a:t>
            </a:r>
          </a:p>
          <a:p>
            <a:endParaRPr lang="en-GB" kern="1200" baseline="0" dirty="0" smtClean="0">
              <a:solidFill>
                <a:schemeClr val="tx1"/>
              </a:solidFill>
              <a:latin typeface="Arial" charset="0"/>
              <a:ea typeface="+mn-ea"/>
              <a:cs typeface="+mn-cs"/>
            </a:endParaRPr>
          </a:p>
          <a:p>
            <a:endParaRPr lang="en-US" kern="1200" dirty="0" smtClean="0">
              <a:solidFill>
                <a:schemeClr val="tx1"/>
              </a:solidFill>
              <a:latin typeface="Arial" charset="0"/>
              <a:ea typeface="+mn-ea"/>
              <a:cs typeface="+mn-cs"/>
            </a:endParaRPr>
          </a:p>
          <a:p>
            <a:endParaRPr lang="en-US"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a:xfrm>
            <a:off x="4058973" y="8977836"/>
            <a:ext cx="3105659" cy="471943"/>
          </a:xfrm>
          <a:prstGeom prst="rect">
            <a:avLst/>
          </a:prstGeom>
        </p:spPr>
        <p:txBody>
          <a:bodyPr lIns="90124" tIns="45062" rIns="90124" bIns="45062"/>
          <a:lstStyle/>
          <a:p>
            <a:fld id="{A1FB47BF-8C67-4EFD-A5B0-67C580E8EA4B}" type="slidenum">
              <a:rPr lang="en-CA" smtClean="0"/>
              <a:pPr/>
              <a:t>12</a:t>
            </a:fld>
            <a:endParaRPr lang="en-CA"/>
          </a:p>
        </p:txBody>
      </p:sp>
    </p:spTree>
    <p:extLst>
      <p:ext uri="{BB962C8B-B14F-4D97-AF65-F5344CB8AC3E}">
        <p14:creationId xmlns:p14="http://schemas.microsoft.com/office/powerpoint/2010/main" val="3547661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3227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Answer: nothing</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We often look at the color and texture of a food to ensure</a:t>
            </a:r>
            <a:r>
              <a:rPr lang="en-US" baseline="0" dirty="0" smtClean="0">
                <a:latin typeface="Times New Roman" panose="02020603050405020304" pitchFamily="18" charset="0"/>
                <a:cs typeface="Times New Roman" panose="02020603050405020304" pitchFamily="18" charset="0"/>
              </a:rPr>
              <a:t> it </a:t>
            </a:r>
            <a:r>
              <a:rPr lang="en-US" dirty="0" smtClean="0">
                <a:latin typeface="Times New Roman" panose="02020603050405020304" pitchFamily="18" charset="0"/>
                <a:cs typeface="Times New Roman" panose="02020603050405020304" pitchFamily="18" charset="0"/>
              </a:rPr>
              <a:t>is safely</a:t>
            </a:r>
            <a:r>
              <a:rPr lang="en-US" baseline="0" dirty="0" smtClean="0">
                <a:latin typeface="Times New Roman" panose="02020603050405020304" pitchFamily="18" charset="0"/>
                <a:cs typeface="Times New Roman" panose="02020603050405020304" pitchFamily="18" charset="0"/>
              </a:rPr>
              <a:t> cooked but c</a:t>
            </a:r>
            <a:r>
              <a:rPr lang="en-US" dirty="0" smtClean="0">
                <a:latin typeface="Times New Roman" panose="02020603050405020304" pitchFamily="18" charset="0"/>
                <a:cs typeface="Times New Roman" panose="02020603050405020304" pitchFamily="18" charset="0"/>
              </a:rPr>
              <a:t>olor is not a reliable indicator of</a:t>
            </a:r>
            <a:r>
              <a:rPr lang="en-US" baseline="0" dirty="0" smtClean="0">
                <a:latin typeface="Times New Roman" panose="02020603050405020304" pitchFamily="18" charset="0"/>
                <a:cs typeface="Times New Roman" panose="02020603050405020304" pitchFamily="18" charset="0"/>
              </a:rPr>
              <a:t> safety. A large study done on several hundred hamburgers determined that one in four hamburgers turned brown before it was safely cooked to kill pathogens.</a:t>
            </a:r>
          </a:p>
          <a:p>
            <a:endParaRPr lang="en-US" baseline="0" dirty="0" smtClean="0">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latin typeface="Times New Roman" panose="02020603050405020304" pitchFamily="18" charset="0"/>
                <a:cs typeface="Times New Roman" panose="02020603050405020304" pitchFamily="18" charset="0"/>
              </a:rPr>
              <a:t>https://www.fsis.usda.gov/wps/wcm/connect/fsis-content/internet/main/topics/food-safety-education/get-answers/food-safety-fact-sheets/meat-preparation/color-of-cooked-ground-beef-as-it-relates-to-doneness/ct_index</a:t>
            </a:r>
          </a:p>
          <a:p>
            <a:endParaRPr lang="en-US" baseline="0" dirty="0" smtClean="0"/>
          </a:p>
          <a:p>
            <a:endParaRPr lang="en-US" baseline="0" dirty="0" smtClean="0"/>
          </a:p>
        </p:txBody>
      </p:sp>
    </p:spTree>
    <p:extLst>
      <p:ext uri="{BB962C8B-B14F-4D97-AF65-F5344CB8AC3E}">
        <p14:creationId xmlns:p14="http://schemas.microsoft.com/office/powerpoint/2010/main" val="1036812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93745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Not cooling foods properly is a common cause of foodborne illness outbreaks. It is important to cool foods as quickly as possible to limit the growth of pathogens as the food goes through the Danger Zone. The food handler should ensure that the food temperature reaches 4°C within </a:t>
            </a:r>
            <a:r>
              <a:rPr lang="en-GB" dirty="0" smtClean="0"/>
              <a:t>4 to 6  </a:t>
            </a:r>
            <a:r>
              <a:rPr lang="en-GB" dirty="0"/>
              <a:t>hours</a:t>
            </a:r>
            <a:r>
              <a:rPr lang="en-GB" dirty="0" smtClean="0"/>
              <a:t>.</a:t>
            </a:r>
          </a:p>
          <a:p>
            <a:endParaRPr lang="en-GB"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When cooling food, the larger the volume of hot food, the longer it takes to cool. </a:t>
            </a:r>
          </a:p>
          <a:p>
            <a:endParaRPr lang="en-GB" dirty="0"/>
          </a:p>
          <a:p>
            <a:endParaRPr lang="en-GB" sz="1100" dirty="0"/>
          </a:p>
          <a:p>
            <a:endParaRPr lang="en-US" sz="1100" dirty="0"/>
          </a:p>
          <a:p>
            <a:r>
              <a:rPr lang="en-GB" sz="1100" dirty="0"/>
              <a:t> </a:t>
            </a:r>
            <a:endParaRPr lang="en-US" sz="1100" dirty="0"/>
          </a:p>
          <a:p>
            <a:endParaRPr lang="en-US" sz="1100" dirty="0"/>
          </a:p>
        </p:txBody>
      </p:sp>
      <p:sp>
        <p:nvSpPr>
          <p:cNvPr id="4" name="Slide Number Placeholder 3"/>
          <p:cNvSpPr>
            <a:spLocks noGrp="1"/>
          </p:cNvSpPr>
          <p:nvPr>
            <p:ph type="sldNum" sz="quarter" idx="10"/>
          </p:nvPr>
        </p:nvSpPr>
        <p:spPr>
          <a:xfrm>
            <a:off x="3970734" y="8830658"/>
            <a:ext cx="3038145" cy="464206"/>
          </a:xfrm>
          <a:prstGeom prst="rect">
            <a:avLst/>
          </a:prstGeom>
        </p:spPr>
        <p:txBody>
          <a:bodyPr lIns="88444" tIns="44222" rIns="88444" bIns="44222"/>
          <a:lstStyle/>
          <a:p>
            <a:fld id="{A1FB47BF-8C67-4EFD-A5B0-67C580E8EA4B}" type="slidenum">
              <a:rPr lang="en-CA" smtClean="0"/>
              <a:pPr/>
              <a:t>16</a:t>
            </a:fld>
            <a:endParaRPr lang="en-CA"/>
          </a:p>
        </p:txBody>
      </p:sp>
    </p:spTree>
    <p:extLst>
      <p:ext uri="{BB962C8B-B14F-4D97-AF65-F5344CB8AC3E}">
        <p14:creationId xmlns:p14="http://schemas.microsoft.com/office/powerpoint/2010/main" val="3868634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01243">
              <a:defRPr/>
            </a:pPr>
            <a:r>
              <a:rPr lang="en-US" dirty="0">
                <a:latin typeface="Times New Roman" panose="02020603050405020304" pitchFamily="18" charset="0"/>
                <a:cs typeface="Times New Roman" panose="02020603050405020304" pitchFamily="18" charset="0"/>
              </a:rPr>
              <a:t>To help food cool more </a:t>
            </a:r>
            <a:r>
              <a:rPr lang="en-US" dirty="0" smtClean="0">
                <a:latin typeface="Times New Roman" panose="02020603050405020304" pitchFamily="18" charset="0"/>
                <a:cs typeface="Times New Roman" panose="02020603050405020304" pitchFamily="18" charset="0"/>
              </a:rPr>
              <a:t>quickly, </a:t>
            </a:r>
            <a:r>
              <a:rPr lang="en-US" dirty="0">
                <a:latin typeface="Times New Roman" panose="02020603050405020304" pitchFamily="18" charset="0"/>
                <a:cs typeface="Times New Roman" panose="02020603050405020304" pitchFamily="18" charset="0"/>
              </a:rPr>
              <a:t>reduce portion size, such as cutting a large roast into smaller pieces. For liquid foods such as stews, sauces or soups, transfer the foods to shallow metal pans and place in the fridge. </a:t>
            </a:r>
          </a:p>
          <a:p>
            <a:pPr marL="0" lvl="1" defTabSz="901243">
              <a:defRPr/>
            </a:pPr>
            <a:endParaRPr lang="en-US" dirty="0">
              <a:latin typeface="Times New Roman" panose="02020603050405020304" pitchFamily="18" charset="0"/>
              <a:cs typeface="Times New Roman" panose="02020603050405020304" pitchFamily="18" charset="0"/>
            </a:endParaRPr>
          </a:p>
          <a:p>
            <a:pPr marL="0" lvl="1" defTabSz="901243">
              <a:defRPr/>
            </a:pPr>
            <a:r>
              <a:rPr lang="en-US" b="1" dirty="0">
                <a:latin typeface="Times New Roman" panose="02020603050405020304" pitchFamily="18" charset="0"/>
                <a:cs typeface="Times New Roman" panose="02020603050405020304" pitchFamily="18" charset="0"/>
              </a:rPr>
              <a:t>Additional Information:</a:t>
            </a:r>
          </a:p>
          <a:p>
            <a:pPr marL="0" lvl="1" defTabSz="901243">
              <a:defRPr/>
            </a:pPr>
            <a:r>
              <a:rPr lang="en-US" dirty="0">
                <a:latin typeface="Times New Roman" panose="02020603050405020304" pitchFamily="18" charset="0"/>
                <a:cs typeface="Times New Roman" panose="02020603050405020304" pitchFamily="18" charset="0"/>
              </a:rPr>
              <a:t>Shallow = more surface area; metal = conducts heat quickly</a:t>
            </a:r>
          </a:p>
          <a:p>
            <a:pPr lvl="0"/>
            <a:endParaRPr lang="en-US" dirty="0">
              <a:latin typeface="Times New Roman" panose="02020603050405020304" pitchFamily="18" charset="0"/>
              <a:cs typeface="Times New Roman" panose="02020603050405020304" pitchFamily="18" charset="0"/>
            </a:endParaRPr>
          </a:p>
          <a:p>
            <a:pPr lvl="0"/>
            <a:endParaRPr lang="en-US" b="1" dirty="0">
              <a:latin typeface="Times New Roman" panose="02020603050405020304" pitchFamily="18" charset="0"/>
              <a:cs typeface="Times New Roman" panose="02020603050405020304" pitchFamily="18" charset="0"/>
            </a:endParaRPr>
          </a:p>
          <a:p>
            <a:pPr marL="0" lvl="1" defTabSz="901243">
              <a:defRPr/>
            </a:pPr>
            <a:r>
              <a:rPr lang="en-US" dirty="0">
                <a:latin typeface="Times New Roman" panose="02020603050405020304" pitchFamily="18" charset="0"/>
                <a:cs typeface="Times New Roman" panose="02020603050405020304" pitchFamily="18" charset="0"/>
              </a:rPr>
              <a:t>Figures © AHS EPH</a:t>
            </a:r>
          </a:p>
        </p:txBody>
      </p:sp>
      <p:sp>
        <p:nvSpPr>
          <p:cNvPr id="4" name="Slide Number Placeholder 3"/>
          <p:cNvSpPr>
            <a:spLocks noGrp="1"/>
          </p:cNvSpPr>
          <p:nvPr>
            <p:ph type="sldNum" sz="quarter" idx="10"/>
          </p:nvPr>
        </p:nvSpPr>
        <p:spPr>
          <a:xfrm>
            <a:off x="4058973" y="8977836"/>
            <a:ext cx="3105659" cy="471943"/>
          </a:xfrm>
          <a:prstGeom prst="rect">
            <a:avLst/>
          </a:prstGeom>
        </p:spPr>
        <p:txBody>
          <a:bodyPr lIns="90124" tIns="45062" rIns="90124" bIns="45062"/>
          <a:lstStyle/>
          <a:p>
            <a:fld id="{A1FB47BF-8C67-4EFD-A5B0-67C580E8EA4B}" type="slidenum">
              <a:rPr lang="en-CA" smtClean="0"/>
              <a:pPr/>
              <a:t>17</a:t>
            </a:fld>
            <a:endParaRPr lang="en-CA"/>
          </a:p>
        </p:txBody>
      </p:sp>
    </p:spTree>
    <p:extLst>
      <p:ext uri="{BB962C8B-B14F-4D97-AF65-F5344CB8AC3E}">
        <p14:creationId xmlns:p14="http://schemas.microsoft.com/office/powerpoint/2010/main" val="13682189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Other ways to cool food more quickly are to use ice such as:</a:t>
            </a:r>
          </a:p>
          <a:p>
            <a:pPr lvl="0"/>
            <a:r>
              <a:rPr lang="en-US" dirty="0"/>
              <a:t>1. Fill a sink or large container with ice and water to make an </a:t>
            </a:r>
            <a:r>
              <a:rPr lang="en-US" b="1" dirty="0"/>
              <a:t>ice bath</a:t>
            </a:r>
            <a:r>
              <a:rPr lang="en-US" dirty="0"/>
              <a:t>.</a:t>
            </a:r>
          </a:p>
          <a:p>
            <a:pPr lvl="0"/>
            <a:r>
              <a:rPr lang="en-US" dirty="0"/>
              <a:t>2. Use an </a:t>
            </a:r>
            <a:r>
              <a:rPr lang="en-US" b="1" dirty="0"/>
              <a:t>ice wand or ice </a:t>
            </a:r>
            <a:r>
              <a:rPr lang="en-US" b="1" dirty="0" smtClean="0"/>
              <a:t>paddle,</a:t>
            </a:r>
            <a:r>
              <a:rPr lang="en-US" dirty="0" smtClean="0"/>
              <a:t> </a:t>
            </a:r>
            <a:r>
              <a:rPr lang="en-US" dirty="0"/>
              <a:t>which is a device that allows you to freeze water in the shape of a stirring tool. </a:t>
            </a:r>
          </a:p>
          <a:p>
            <a:pPr lvl="0"/>
            <a:r>
              <a:rPr lang="en-US" dirty="0"/>
              <a:t>3. Use ice as an </a:t>
            </a:r>
            <a:r>
              <a:rPr lang="en-US" dirty="0" smtClean="0"/>
              <a:t>ingredient.</a:t>
            </a:r>
            <a:endParaRPr lang="en-US" dirty="0"/>
          </a:p>
          <a:p>
            <a:r>
              <a:rPr lang="en-US" dirty="0"/>
              <a:t> </a:t>
            </a:r>
          </a:p>
          <a:p>
            <a:pPr defTabSz="949478">
              <a:defRPr/>
            </a:pPr>
            <a:r>
              <a:rPr lang="en-US" dirty="0"/>
              <a:t>Hot foods should </a:t>
            </a:r>
            <a:r>
              <a:rPr lang="en-US" b="0" dirty="0"/>
              <a:t>not be covered while they are trying to cool as covering the food retains the heat. Any hot food will cool faster when it is stirred often.</a:t>
            </a:r>
          </a:p>
          <a:p>
            <a:pPr lvl="0"/>
            <a:endParaRPr lang="en-US" sz="1100" dirty="0"/>
          </a:p>
        </p:txBody>
      </p:sp>
      <p:sp>
        <p:nvSpPr>
          <p:cNvPr id="4" name="Slide Number Placeholder 3"/>
          <p:cNvSpPr>
            <a:spLocks noGrp="1"/>
          </p:cNvSpPr>
          <p:nvPr>
            <p:ph type="sldNum" sz="quarter" idx="10"/>
          </p:nvPr>
        </p:nvSpPr>
        <p:spPr>
          <a:xfrm>
            <a:off x="4058973" y="8977836"/>
            <a:ext cx="3105659" cy="471943"/>
          </a:xfrm>
          <a:prstGeom prst="rect">
            <a:avLst/>
          </a:prstGeom>
        </p:spPr>
        <p:txBody>
          <a:bodyPr lIns="90124" tIns="45062" rIns="90124" bIns="45062"/>
          <a:lstStyle/>
          <a:p>
            <a:fld id="{A1FB47BF-8C67-4EFD-A5B0-67C580E8EA4B}" type="slidenum">
              <a:rPr lang="en-CA" smtClean="0"/>
              <a:pPr/>
              <a:t>18</a:t>
            </a:fld>
            <a:endParaRPr lang="en-CA"/>
          </a:p>
        </p:txBody>
      </p:sp>
    </p:spTree>
    <p:extLst>
      <p:ext uri="{BB962C8B-B14F-4D97-AF65-F5344CB8AC3E}">
        <p14:creationId xmlns:p14="http://schemas.microsoft.com/office/powerpoint/2010/main" val="3243276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67471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Copyright</a:t>
            </a:r>
            <a:r>
              <a:rPr lang="en-US" baseline="0" dirty="0" smtClean="0"/>
              <a:t> and Disclaimer information</a:t>
            </a:r>
            <a:endParaRPr lang="en-US" dirty="0"/>
          </a:p>
        </p:txBody>
      </p:sp>
      <p:sp>
        <p:nvSpPr>
          <p:cNvPr id="4" name="Slide Number Placeholder 3"/>
          <p:cNvSpPr>
            <a:spLocks noGrp="1"/>
          </p:cNvSpPr>
          <p:nvPr>
            <p:ph type="sldNum" sz="quarter" idx="10"/>
          </p:nvPr>
        </p:nvSpPr>
        <p:spPr>
          <a:xfrm>
            <a:off x="3970938" y="8829967"/>
            <a:ext cx="3037840" cy="464820"/>
          </a:xfrm>
          <a:prstGeom prst="rect">
            <a:avLst/>
          </a:prstGeom>
        </p:spPr>
        <p:txBody>
          <a:bodyPr/>
          <a:lstStyle/>
          <a:p>
            <a:pPr>
              <a:defRPr/>
            </a:pPr>
            <a:fld id="{57414F14-C132-481C-B6BA-C519113B2900}" type="slidenum">
              <a:rPr lang="en-US" smtClean="0"/>
              <a:pPr>
                <a:defRPr/>
              </a:pPr>
              <a:t>2</a:t>
            </a:fld>
            <a:endParaRPr lang="en-US"/>
          </a:p>
        </p:txBody>
      </p:sp>
    </p:spTree>
    <p:extLst>
      <p:ext uri="{BB962C8B-B14F-4D97-AF65-F5344CB8AC3E}">
        <p14:creationId xmlns:p14="http://schemas.microsoft.com/office/powerpoint/2010/main" val="30583928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4439">
              <a:defRPr/>
            </a:pPr>
            <a:r>
              <a:rPr lang="en-US" dirty="0" smtClean="0"/>
              <a:t>Answer: </a:t>
            </a:r>
            <a:r>
              <a:rPr lang="en-US" b="0" dirty="0" smtClean="0"/>
              <a:t>4°C</a:t>
            </a:r>
            <a:r>
              <a:rPr lang="en-US" dirty="0" smtClean="0"/>
              <a:t> </a:t>
            </a:r>
          </a:p>
          <a:p>
            <a:pPr defTabSz="884439">
              <a:defRPr/>
            </a:pPr>
            <a:endParaRPr lang="en-US" dirty="0" smtClean="0"/>
          </a:p>
          <a:p>
            <a:pPr defTabSz="884439">
              <a:defRPr/>
            </a:pPr>
            <a:r>
              <a:rPr lang="en-US" dirty="0" smtClean="0"/>
              <a:t>Refrigeration </a:t>
            </a:r>
            <a:r>
              <a:rPr lang="en-US" dirty="0"/>
              <a:t>or cold holding of potentially hazardous foods will slow the growth of pathogenic bacteria or spoilage organisms that are present. However, cold temperatures do not usually kill microorganisms. This means that refrigerated foods can still spoil or become dangerous, it just takes longer. When using ice or refrigeration equipment for cold holding, the internal temperature of the food </a:t>
            </a:r>
            <a:r>
              <a:rPr lang="en-US" b="0" dirty="0"/>
              <a:t>must be 4°C</a:t>
            </a:r>
            <a:r>
              <a:rPr lang="en-US" dirty="0"/>
              <a:t> (40°F) or colder.</a:t>
            </a:r>
          </a:p>
          <a:p>
            <a:pPr defTabSz="884439">
              <a:defRPr/>
            </a:pPr>
            <a:endParaRPr lang="en-US" dirty="0"/>
          </a:p>
          <a:p>
            <a:r>
              <a:rPr lang="en-US" b="1" dirty="0"/>
              <a:t>Additional Information:</a:t>
            </a:r>
          </a:p>
          <a:p>
            <a:r>
              <a:rPr lang="en-US" dirty="0"/>
              <a:t>http://befoodsafe.ca/be-food-safe/4-simple-steps-clean-separate-cook-chill/</a:t>
            </a:r>
          </a:p>
          <a:p>
            <a:r>
              <a:rPr lang="en-US" dirty="0"/>
              <a:t>http://befoodsafe.ca/wp-content/uploads/2013/08/chill.pdf</a:t>
            </a:r>
          </a:p>
          <a:p>
            <a:pPr defTabSz="884439">
              <a:defRPr/>
            </a:pPr>
            <a:endParaRPr lang="en-US" sz="1100" dirty="0"/>
          </a:p>
        </p:txBody>
      </p:sp>
      <p:sp>
        <p:nvSpPr>
          <p:cNvPr id="4" name="Slide Number Placeholder 3"/>
          <p:cNvSpPr>
            <a:spLocks noGrp="1"/>
          </p:cNvSpPr>
          <p:nvPr>
            <p:ph type="sldNum" sz="quarter" idx="10"/>
          </p:nvPr>
        </p:nvSpPr>
        <p:spPr>
          <a:xfrm>
            <a:off x="3970734" y="8830658"/>
            <a:ext cx="3038145" cy="464206"/>
          </a:xfrm>
          <a:prstGeom prst="rect">
            <a:avLst/>
          </a:prstGeom>
        </p:spPr>
        <p:txBody>
          <a:bodyPr lIns="88444" tIns="44222" rIns="88444" bIns="44222"/>
          <a:lstStyle/>
          <a:p>
            <a:fld id="{A1FB47BF-8C67-4EFD-A5B0-67C580E8EA4B}" type="slidenum">
              <a:rPr lang="en-CA" smtClean="0"/>
              <a:pPr/>
              <a:t>20</a:t>
            </a:fld>
            <a:endParaRPr lang="en-CA"/>
          </a:p>
        </p:txBody>
      </p:sp>
    </p:spTree>
    <p:extLst>
      <p:ext uri="{BB962C8B-B14F-4D97-AF65-F5344CB8AC3E}">
        <p14:creationId xmlns:p14="http://schemas.microsoft.com/office/powerpoint/2010/main" val="1845719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39783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1243">
              <a:defRPr/>
            </a:pPr>
            <a:r>
              <a:rPr lang="en-US" dirty="0" smtClean="0">
                <a:latin typeface="Times New Roman" panose="02020603050405020304" pitchFamily="18" charset="0"/>
                <a:cs typeface="Times New Roman" panose="02020603050405020304" pitchFamily="18" charset="0"/>
              </a:rPr>
              <a:t>Answer:</a:t>
            </a:r>
            <a:r>
              <a:rPr lang="en-US" baseline="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60°C</a:t>
            </a:r>
          </a:p>
          <a:p>
            <a:pPr defTabSz="901243">
              <a:defRPr/>
            </a:pPr>
            <a:endParaRPr lang="en-US" dirty="0" smtClean="0">
              <a:latin typeface="Times New Roman" panose="02020603050405020304" pitchFamily="18" charset="0"/>
              <a:cs typeface="Times New Roman" panose="02020603050405020304" pitchFamily="18" charset="0"/>
            </a:endParaRPr>
          </a:p>
          <a:p>
            <a:pPr defTabSz="901243">
              <a:defRPr/>
            </a:pPr>
            <a:r>
              <a:rPr lang="en-US" dirty="0" smtClean="0">
                <a:latin typeface="Times New Roman" panose="02020603050405020304" pitchFamily="18" charset="0"/>
                <a:cs typeface="Times New Roman" panose="02020603050405020304" pitchFamily="18" charset="0"/>
              </a:rPr>
              <a:t>Hot </a:t>
            </a:r>
            <a:r>
              <a:rPr lang="en-US" dirty="0">
                <a:latin typeface="Times New Roman" panose="02020603050405020304" pitchFamily="18" charset="0"/>
                <a:cs typeface="Times New Roman" panose="02020603050405020304" pitchFamily="18" charset="0"/>
              </a:rPr>
              <a:t>holding </a:t>
            </a:r>
            <a:r>
              <a:rPr lang="en-US" dirty="0" smtClean="0">
                <a:latin typeface="Times New Roman" panose="02020603050405020304" pitchFamily="18" charset="0"/>
                <a:cs typeface="Times New Roman" panose="02020603050405020304" pitchFamily="18" charset="0"/>
              </a:rPr>
              <a:t>is</a:t>
            </a:r>
            <a:r>
              <a:rPr lang="en-US" baseline="0" dirty="0" smtClean="0">
                <a:latin typeface="Times New Roman" panose="02020603050405020304" pitchFamily="18" charset="0"/>
                <a:cs typeface="Times New Roman" panose="02020603050405020304" pitchFamily="18" charset="0"/>
              </a:rPr>
              <a:t> needed</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if cooked foods are not going to be served right away, but within a few hours, or for buffet style service. The food is kept hot on cooking equipment (e.g. stovetop, oven, etc) or foods are placed in hot holding equipment (e.g. steam table, pizza carousel, crock pot, rice warmer, etc). Foods that are being held hot for any period of time must be kept at 60°C (140°F) or hotter. </a:t>
            </a:r>
            <a:r>
              <a:rPr lang="en-US" dirty="0" smtClean="0">
                <a:latin typeface="Times New Roman" panose="02020603050405020304" pitchFamily="18" charset="0"/>
                <a:cs typeface="Times New Roman" panose="02020603050405020304" pitchFamily="18" charset="0"/>
              </a:rPr>
              <a:t>Pathogens </a:t>
            </a:r>
            <a:r>
              <a:rPr lang="en-US" dirty="0">
                <a:latin typeface="Times New Roman" panose="02020603050405020304" pitchFamily="18" charset="0"/>
                <a:cs typeface="Times New Roman" panose="02020603050405020304" pitchFamily="18" charset="0"/>
              </a:rPr>
              <a:t>will not grow or multiply at this temperature. This means the food can be kept at 60°C for long periods of time but the food texture and taste may </a:t>
            </a:r>
            <a:r>
              <a:rPr lang="en-US" dirty="0" smtClean="0">
                <a:latin typeface="Times New Roman" panose="02020603050405020304" pitchFamily="18" charset="0"/>
                <a:cs typeface="Times New Roman" panose="02020603050405020304" pitchFamily="18" charset="0"/>
              </a:rPr>
              <a:t>be</a:t>
            </a:r>
            <a:r>
              <a:rPr lang="en-US" baseline="0" dirty="0" smtClean="0">
                <a:latin typeface="Times New Roman" panose="02020603050405020304" pitchFamily="18" charset="0"/>
                <a:cs typeface="Times New Roman" panose="02020603050405020304" pitchFamily="18" charset="0"/>
              </a:rPr>
              <a:t> impacted</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Photo: © AHS EPH</a:t>
            </a:r>
          </a:p>
        </p:txBody>
      </p:sp>
      <p:sp>
        <p:nvSpPr>
          <p:cNvPr id="4" name="Slide Number Placeholder 3"/>
          <p:cNvSpPr>
            <a:spLocks noGrp="1"/>
          </p:cNvSpPr>
          <p:nvPr>
            <p:ph type="sldNum" sz="quarter" idx="10"/>
          </p:nvPr>
        </p:nvSpPr>
        <p:spPr>
          <a:xfrm>
            <a:off x="4058973" y="8977836"/>
            <a:ext cx="3105659" cy="471943"/>
          </a:xfrm>
          <a:prstGeom prst="rect">
            <a:avLst/>
          </a:prstGeom>
        </p:spPr>
        <p:txBody>
          <a:bodyPr lIns="90124" tIns="45062" rIns="90124" bIns="45062"/>
          <a:lstStyle/>
          <a:p>
            <a:fld id="{A1FB47BF-8C67-4EFD-A5B0-67C580E8EA4B}" type="slidenum">
              <a:rPr lang="en-CA" smtClean="0"/>
              <a:pPr/>
              <a:t>22</a:t>
            </a:fld>
            <a:endParaRPr lang="en-CA"/>
          </a:p>
        </p:txBody>
      </p:sp>
    </p:spTree>
    <p:extLst>
      <p:ext uri="{BB962C8B-B14F-4D97-AF65-F5344CB8AC3E}">
        <p14:creationId xmlns:p14="http://schemas.microsoft.com/office/powerpoint/2010/main" val="4241680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062907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67948">
              <a:defRPr/>
            </a:pPr>
            <a:r>
              <a:rPr lang="en-GB" sz="1200" dirty="0" smtClean="0"/>
              <a:t>Answer: refrigerator</a:t>
            </a:r>
            <a:endParaRPr lang="en-GB" sz="1200" baseline="0" dirty="0" smtClean="0"/>
          </a:p>
          <a:p>
            <a:pPr defTabSz="867948">
              <a:defRPr/>
            </a:pPr>
            <a:endParaRPr lang="en-GB" sz="1200" dirty="0" smtClean="0"/>
          </a:p>
          <a:p>
            <a:pPr defTabSz="867948">
              <a:defRPr/>
            </a:pPr>
            <a:r>
              <a:rPr lang="en-GB" sz="1200" dirty="0" smtClean="0"/>
              <a:t>Thawing</a:t>
            </a:r>
            <a:r>
              <a:rPr lang="en-GB" sz="1200" baseline="0" dirty="0" smtClean="0"/>
              <a:t> </a:t>
            </a:r>
            <a:r>
              <a:rPr lang="en-GB" sz="1200" dirty="0" smtClean="0"/>
              <a:t>frozen foods is a process that requires temperature control. Depending on the food size and shape, parts of the food can thaw quickly and be in the Danger Zone for long periods of time</a:t>
            </a:r>
            <a:r>
              <a:rPr lang="en-GB" sz="1200" baseline="0" dirty="0" smtClean="0"/>
              <a:t> </a:t>
            </a:r>
            <a:r>
              <a:rPr lang="en-GB" sz="1200" dirty="0" smtClean="0"/>
              <a:t>before the rest of the food is thawed.</a:t>
            </a:r>
            <a:r>
              <a:rPr lang="en-GB" sz="1200" baseline="0" dirty="0" smtClean="0"/>
              <a:t> </a:t>
            </a:r>
            <a:r>
              <a:rPr lang="en-GB" sz="1200" dirty="0" smtClean="0"/>
              <a:t>Foods should be thawed:</a:t>
            </a:r>
          </a:p>
          <a:p>
            <a:pPr marL="171450" indent="-171450" defTabSz="867948">
              <a:buFont typeface="Arial" panose="020B0604020202020204" pitchFamily="34" charset="0"/>
              <a:buChar char="•"/>
              <a:defRPr/>
            </a:pPr>
            <a:r>
              <a:rPr lang="en-GB" sz="1200" dirty="0" smtClean="0"/>
              <a:t>in the refrigerator at 4°C </a:t>
            </a:r>
          </a:p>
          <a:p>
            <a:pPr marL="171450" indent="-171450" defTabSz="867948">
              <a:buFont typeface="Arial" panose="020B0604020202020204" pitchFamily="34" charset="0"/>
              <a:buChar char="•"/>
              <a:defRPr/>
            </a:pPr>
            <a:r>
              <a:rPr lang="en-GB" sz="1200" dirty="0" smtClean="0"/>
              <a:t>under cool, running water in a sink</a:t>
            </a:r>
          </a:p>
          <a:p>
            <a:pPr marL="171450" indent="-171450" defTabSz="867948">
              <a:buFont typeface="Arial" panose="020B0604020202020204" pitchFamily="34" charset="0"/>
              <a:buChar char="•"/>
              <a:defRPr/>
            </a:pPr>
            <a:r>
              <a:rPr lang="en-GB" sz="1200" dirty="0" smtClean="0"/>
              <a:t>some frozen foods can be cooked from</a:t>
            </a:r>
            <a:r>
              <a:rPr lang="en-GB" sz="1200" baseline="0" dirty="0" smtClean="0"/>
              <a:t> frozen</a:t>
            </a:r>
            <a:r>
              <a:rPr lang="en-GB" sz="1200" dirty="0" smtClean="0"/>
              <a:t> (e.g. frozen hamburger patties, frozen vegetables,</a:t>
            </a:r>
            <a:r>
              <a:rPr lang="en-GB" sz="1200" baseline="0" dirty="0" smtClean="0"/>
              <a:t> </a:t>
            </a:r>
            <a:r>
              <a:rPr lang="en-GB" sz="1200" dirty="0" smtClean="0"/>
              <a:t>soup, etc.)</a:t>
            </a:r>
          </a:p>
          <a:p>
            <a:pPr marL="171450" indent="-171450" defTabSz="867948">
              <a:buFont typeface="Arial" panose="020B0604020202020204" pitchFamily="34" charset="0"/>
              <a:buChar char="•"/>
              <a:defRPr/>
            </a:pPr>
            <a:r>
              <a:rPr lang="en-GB" sz="1200" dirty="0" smtClean="0"/>
              <a:t>if a microwave is used to quickly thaw frozen foods, the food should be cooked immediately</a:t>
            </a:r>
          </a:p>
          <a:p>
            <a:pPr marL="171450" indent="-171450" defTabSz="867948">
              <a:buFont typeface="Arial" panose="020B0604020202020204" pitchFamily="34" charset="0"/>
              <a:buChar char="•"/>
              <a:defRPr/>
            </a:pPr>
            <a:endParaRPr lang="en-GB" sz="1200" b="1" dirty="0" smtClean="0"/>
          </a:p>
          <a:p>
            <a:pPr defTabSz="867948">
              <a:defRPr/>
            </a:pPr>
            <a:r>
              <a:rPr lang="en-GB" sz="1200" dirty="0" smtClean="0"/>
              <a:t>Don’t thaw food at room temperature as the </a:t>
            </a:r>
            <a:r>
              <a:rPr lang="en-GB" sz="1200" baseline="0" dirty="0" smtClean="0"/>
              <a:t>food will be in the Danger Zone for more than 2 hours.</a:t>
            </a:r>
            <a:endParaRPr lang="en-GB" sz="1200" dirty="0" smtClean="0"/>
          </a:p>
          <a:p>
            <a:endParaRPr lang="en-US" dirty="0" smtClean="0"/>
          </a:p>
          <a:p>
            <a:endParaRPr lang="en-US" dirty="0"/>
          </a:p>
        </p:txBody>
      </p:sp>
      <p:sp>
        <p:nvSpPr>
          <p:cNvPr id="4" name="Slide Number Placeholder 3"/>
          <p:cNvSpPr>
            <a:spLocks noGrp="1"/>
          </p:cNvSpPr>
          <p:nvPr>
            <p:ph type="sldNum" sz="quarter" idx="10"/>
          </p:nvPr>
        </p:nvSpPr>
        <p:spPr>
          <a:xfrm>
            <a:off x="3884414" y="8685893"/>
            <a:ext cx="2972098" cy="456596"/>
          </a:xfrm>
          <a:prstGeom prst="rect">
            <a:avLst/>
          </a:prstGeom>
        </p:spPr>
        <p:txBody>
          <a:bodyPr lIns="86795" tIns="43397" rIns="86795" bIns="43397"/>
          <a:lstStyle/>
          <a:p>
            <a:fld id="{A1FB47BF-8C67-4EFD-A5B0-67C580E8EA4B}" type="slidenum">
              <a:rPr lang="en-CA" smtClean="0"/>
              <a:pPr/>
              <a:t>24</a:t>
            </a:fld>
            <a:endParaRPr lang="en-CA"/>
          </a:p>
        </p:txBody>
      </p:sp>
    </p:spTree>
    <p:extLst>
      <p:ext uri="{BB962C8B-B14F-4D97-AF65-F5344CB8AC3E}">
        <p14:creationId xmlns:p14="http://schemas.microsoft.com/office/powerpoint/2010/main" val="31295514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85189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buFontTx/>
              <a:buNone/>
            </a:pPr>
            <a:r>
              <a:rPr lang="en-US" dirty="0" smtClean="0">
                <a:latin typeface="Times New Roman" panose="02020603050405020304" pitchFamily="18" charset="0"/>
                <a:cs typeface="Times New Roman" panose="02020603050405020304" pitchFamily="18" charset="0"/>
              </a:rPr>
              <a:t>Answer: 74°C within 2 hours</a:t>
            </a:r>
          </a:p>
          <a:p>
            <a:pPr eaLnBrk="1" hangingPunct="1">
              <a:buFontTx/>
              <a:buNone/>
            </a:pPr>
            <a:endParaRPr lang="en-US" dirty="0" smtClean="0">
              <a:latin typeface="Times New Roman" panose="02020603050405020304" pitchFamily="18" charset="0"/>
              <a:cs typeface="Times New Roman" panose="02020603050405020304" pitchFamily="18" charset="0"/>
            </a:endParaRPr>
          </a:p>
          <a:p>
            <a:pPr eaLnBrk="1" hangingPunct="1">
              <a:buFontTx/>
              <a:buNone/>
            </a:pPr>
            <a:r>
              <a:rPr lang="en-US" dirty="0" smtClean="0">
                <a:latin typeface="Times New Roman" panose="02020603050405020304" pitchFamily="18" charset="0"/>
                <a:cs typeface="Times New Roman" panose="02020603050405020304" pitchFamily="18" charset="0"/>
              </a:rPr>
              <a:t>Food </a:t>
            </a:r>
            <a:r>
              <a:rPr lang="en-US" dirty="0">
                <a:latin typeface="Times New Roman" panose="02020603050405020304" pitchFamily="18" charset="0"/>
                <a:cs typeface="Times New Roman" panose="02020603050405020304" pitchFamily="18" charset="0"/>
              </a:rPr>
              <a:t>should be reheated to at least 74°C within 2 hours. Food should only be reheated one time to maintain food quality and reduce the risk of pathogen growth that can occur from frequent reheating and cooling.</a:t>
            </a:r>
          </a:p>
          <a:p>
            <a:pPr eaLnBrk="1" hangingPunct="1">
              <a:buFontTx/>
              <a:buNone/>
            </a:pPr>
            <a:endParaRPr lang="en-US" dirty="0">
              <a:latin typeface="Times New Roman" panose="02020603050405020304" pitchFamily="18" charset="0"/>
              <a:cs typeface="Times New Roman" panose="02020603050405020304" pitchFamily="18" charset="0"/>
            </a:endParaRPr>
          </a:p>
          <a:p>
            <a:pPr eaLnBrk="1" hangingPunct="1">
              <a:buFontTx/>
              <a:buNone/>
            </a:pPr>
            <a:r>
              <a:rPr lang="en-US" b="1" dirty="0">
                <a:latin typeface="Times New Roman" panose="02020603050405020304" pitchFamily="18" charset="0"/>
                <a:cs typeface="Times New Roman" panose="02020603050405020304" pitchFamily="18" charset="0"/>
              </a:rPr>
              <a:t>Additional Information:</a:t>
            </a:r>
          </a:p>
          <a:p>
            <a:pPr eaLnBrk="1" hangingPunct="1">
              <a:buFontTx/>
              <a:buNone/>
            </a:pPr>
            <a:r>
              <a:rPr lang="en-US" dirty="0">
                <a:latin typeface="Times New Roman" panose="02020603050405020304" pitchFamily="18" charset="0"/>
                <a:cs typeface="Times New Roman" panose="02020603050405020304" pitchFamily="18" charset="0"/>
              </a:rPr>
              <a:t>Top picture = a hot holding pan. This and similar equipment (e.g. steam table) should not be used to REHEAT food. </a:t>
            </a:r>
          </a:p>
          <a:p>
            <a:pPr eaLnBrk="1" hangingPunct="1">
              <a:buFontTx/>
              <a:buNone/>
            </a:pPr>
            <a:endParaRPr lang="en-US" dirty="0">
              <a:latin typeface="Times New Roman" panose="02020603050405020304" pitchFamily="18" charset="0"/>
              <a:cs typeface="Times New Roman" panose="02020603050405020304" pitchFamily="18" charset="0"/>
            </a:endParaRPr>
          </a:p>
          <a:p>
            <a:pPr eaLnBrk="1" hangingPunct="1">
              <a:buFontTx/>
              <a:buNone/>
            </a:pPr>
            <a:r>
              <a:rPr lang="en-US" dirty="0">
                <a:latin typeface="Times New Roman" panose="02020603050405020304" pitchFamily="18" charset="0"/>
                <a:cs typeface="Times New Roman" panose="02020603050405020304" pitchFamily="18" charset="0"/>
              </a:rPr>
              <a:t>Bottom picture = you can use the microwave to quickly reheat cold foods.</a:t>
            </a:r>
          </a:p>
          <a:p>
            <a:pPr eaLnBrk="1" hangingPunct="1">
              <a:buFontTx/>
              <a:buNone/>
            </a:pPr>
            <a:endParaRPr lang="en-US"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http://www.healthycanadians.gc.ca/eating-nutrition/healthy-eating-saine-alimentation/safety-salubrite/tips-conseils/cook-temperatures-cuisson-tbl-eng.php</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http://befoodsafe.ca/be-food-safe/4-simple-steps-clean-separate-cook-chill/</a:t>
            </a:r>
          </a:p>
          <a:p>
            <a:endParaRPr lang="en-CA" dirty="0">
              <a:latin typeface="Times New Roman" panose="02020603050405020304" pitchFamily="18" charset="0"/>
              <a:cs typeface="Times New Roman" panose="02020603050405020304" pitchFamily="18" charset="0"/>
            </a:endParaRPr>
          </a:p>
          <a:p>
            <a:r>
              <a:rPr lang="en-CA" dirty="0">
                <a:latin typeface="Times New Roman" panose="02020603050405020304" pitchFamily="18" charset="0"/>
                <a:cs typeface="Times New Roman" panose="02020603050405020304" pitchFamily="18" charset="0"/>
              </a:rPr>
              <a:t>http://befoodsafe.ca/wp-content/uploads/2013/08/cook.pdf</a:t>
            </a:r>
          </a:p>
        </p:txBody>
      </p:sp>
      <p:sp>
        <p:nvSpPr>
          <p:cNvPr id="4" name="Slide Number Placeholder 3"/>
          <p:cNvSpPr>
            <a:spLocks noGrp="1"/>
          </p:cNvSpPr>
          <p:nvPr>
            <p:ph type="sldNum" sz="quarter" idx="10"/>
          </p:nvPr>
        </p:nvSpPr>
        <p:spPr>
          <a:xfrm>
            <a:off x="4058973" y="8977836"/>
            <a:ext cx="3105659" cy="471943"/>
          </a:xfrm>
          <a:prstGeom prst="rect">
            <a:avLst/>
          </a:prstGeom>
        </p:spPr>
        <p:txBody>
          <a:bodyPr lIns="90124" tIns="45062" rIns="90124" bIns="45062"/>
          <a:lstStyle/>
          <a:p>
            <a:fld id="{A1FB47BF-8C67-4EFD-A5B0-67C580E8EA4B}" type="slidenum">
              <a:rPr lang="en-CA" smtClean="0"/>
              <a:pPr/>
              <a:t>26</a:t>
            </a:fld>
            <a:endParaRPr lang="en-CA"/>
          </a:p>
        </p:txBody>
      </p:sp>
    </p:spTree>
    <p:extLst>
      <p:ext uri="{BB962C8B-B14F-4D97-AF65-F5344CB8AC3E}">
        <p14:creationId xmlns:p14="http://schemas.microsoft.com/office/powerpoint/2010/main" val="17967664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6661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970734" y="8830659"/>
            <a:ext cx="3038145" cy="464205"/>
          </a:xfrm>
          <a:prstGeom prst="rect">
            <a:avLst/>
          </a:prstGeom>
          <a:ln/>
        </p:spPr>
        <p:txBody>
          <a:bodyPr lIns="88136" tIns="44069" rIns="88136" bIns="44069"/>
          <a:lstStyle/>
          <a:p>
            <a:fld id="{D40104D3-A42B-4314-ABEC-7FEE9932FCEF}" type="slidenum">
              <a:rPr lang="en-CA"/>
              <a:pPr/>
              <a:t>28</a:t>
            </a:fld>
            <a:endParaRPr lang="en-CA"/>
          </a:p>
        </p:txBody>
      </p:sp>
      <p:sp>
        <p:nvSpPr>
          <p:cNvPr id="1334274" name="Rectangle 7"/>
          <p:cNvSpPr txBox="1">
            <a:spLocks noGrp="1" noChangeArrowheads="1"/>
          </p:cNvSpPr>
          <p:nvPr/>
        </p:nvSpPr>
        <p:spPr bwMode="auto">
          <a:xfrm>
            <a:off x="3970339" y="8831264"/>
            <a:ext cx="3038476" cy="463549"/>
          </a:xfrm>
          <a:prstGeom prst="rect">
            <a:avLst/>
          </a:prstGeom>
          <a:noFill/>
          <a:ln w="9525">
            <a:noFill/>
            <a:miter lim="800000"/>
            <a:headEnd/>
            <a:tailEnd/>
          </a:ln>
        </p:spPr>
        <p:txBody>
          <a:bodyPr lIns="93155" tIns="46578" rIns="93155" bIns="46578" anchor="b"/>
          <a:lstStyle/>
          <a:p>
            <a:pPr algn="r" defTabSz="931699"/>
            <a:fld id="{9F0470F0-C4BD-40DE-9A9D-CAAD6767E4D9}" type="slidenum">
              <a:rPr lang="en-CA" sz="1200"/>
              <a:pPr algn="r" defTabSz="931699"/>
              <a:t>28</a:t>
            </a:fld>
            <a:endParaRPr lang="en-CA" sz="1200" dirty="0"/>
          </a:p>
        </p:txBody>
      </p:sp>
      <p:sp>
        <p:nvSpPr>
          <p:cNvPr id="1334275" name="Rectangle 2"/>
          <p:cNvSpPr>
            <a:spLocks noGrp="1" noRot="1" noChangeAspect="1" noChangeArrowheads="1" noTextEdit="1"/>
          </p:cNvSpPr>
          <p:nvPr>
            <p:ph type="sldImg"/>
          </p:nvPr>
        </p:nvSpPr>
        <p:spPr>
          <a:xfrm>
            <a:off x="1166813" y="677863"/>
            <a:ext cx="2071687" cy="1554162"/>
          </a:xfrm>
          <a:ln/>
        </p:spPr>
      </p:sp>
      <p:sp>
        <p:nvSpPr>
          <p:cNvPr id="1334276" name="Rectangle 3"/>
          <p:cNvSpPr>
            <a:spLocks noGrp="1" noChangeArrowheads="1"/>
          </p:cNvSpPr>
          <p:nvPr>
            <p:ph type="body" idx="1"/>
          </p:nvPr>
        </p:nvSpPr>
        <p:spPr>
          <a:xfrm>
            <a:off x="923924" y="2481369"/>
            <a:ext cx="5086351" cy="5884755"/>
          </a:xfrm>
        </p:spPr>
        <p:txBody>
          <a:bodyPr/>
          <a:lstStyle/>
          <a:p>
            <a:pPr>
              <a:buFontTx/>
              <a:buNone/>
            </a:pPr>
            <a:r>
              <a:rPr lang="en-CA" dirty="0" smtClean="0">
                <a:latin typeface="Times New Roman" panose="02020603050405020304" pitchFamily="18" charset="0"/>
                <a:cs typeface="Times New Roman" panose="02020603050405020304" pitchFamily="18" charset="0"/>
              </a:rPr>
              <a:t>Answer:</a:t>
            </a:r>
            <a:r>
              <a:rPr lang="en-CA" baseline="0" dirty="0" smtClean="0">
                <a:latin typeface="Times New Roman" panose="02020603050405020304" pitchFamily="18" charset="0"/>
                <a:cs typeface="Times New Roman" panose="02020603050405020304" pitchFamily="18" charset="0"/>
              </a:rPr>
              <a:t> poop</a:t>
            </a:r>
            <a:endParaRPr lang="en-CA" dirty="0" smtClean="0">
              <a:latin typeface="Times New Roman" panose="02020603050405020304" pitchFamily="18" charset="0"/>
              <a:cs typeface="Times New Roman" panose="02020603050405020304" pitchFamily="18" charset="0"/>
            </a:endParaRPr>
          </a:p>
          <a:p>
            <a:pPr>
              <a:buFontTx/>
              <a:buNone/>
            </a:pPr>
            <a:endParaRPr lang="en-CA" dirty="0" smtClean="0">
              <a:latin typeface="Times New Roman" panose="02020603050405020304" pitchFamily="18" charset="0"/>
              <a:cs typeface="Times New Roman" panose="02020603050405020304" pitchFamily="18" charset="0"/>
            </a:endParaRPr>
          </a:p>
          <a:p>
            <a:pPr>
              <a:buFontTx/>
              <a:buNone/>
            </a:pPr>
            <a:r>
              <a:rPr lang="en-CA" dirty="0" smtClean="0">
                <a:latin typeface="Times New Roman" panose="02020603050405020304" pitchFamily="18" charset="0"/>
                <a:cs typeface="Times New Roman" panose="02020603050405020304" pitchFamily="18" charset="0"/>
              </a:rPr>
              <a:t>Animals can carry </a:t>
            </a:r>
            <a:r>
              <a:rPr lang="en-CA" dirty="0">
                <a:latin typeface="Times New Roman" panose="02020603050405020304" pitchFamily="18" charset="0"/>
                <a:cs typeface="Times New Roman" panose="02020603050405020304" pitchFamily="18" charset="0"/>
              </a:rPr>
              <a:t>microorganisms in their intestinal tract.  </a:t>
            </a:r>
            <a:r>
              <a:rPr lang="en-CA" dirty="0" smtClean="0">
                <a:latin typeface="Times New Roman" panose="02020603050405020304" pitchFamily="18" charset="0"/>
                <a:cs typeface="Times New Roman" panose="02020603050405020304" pitchFamily="18" charset="0"/>
              </a:rPr>
              <a:t>For example:</a:t>
            </a:r>
          </a:p>
          <a:p>
            <a:pPr marL="174708" indent="-174708">
              <a:buFont typeface="Arial" panose="020B0604020202020204" pitchFamily="34" charset="0"/>
              <a:buChar char="•"/>
            </a:pPr>
            <a:r>
              <a:rPr lang="en-CA" dirty="0" smtClean="0">
                <a:latin typeface="Times New Roman" panose="02020603050405020304" pitchFamily="18" charset="0"/>
                <a:cs typeface="Times New Roman" panose="02020603050405020304" pitchFamily="18" charset="0"/>
              </a:rPr>
              <a:t>Many animals</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and birds carry </a:t>
            </a:r>
            <a:r>
              <a:rPr lang="en-CA" i="1" dirty="0" smtClean="0">
                <a:latin typeface="Times New Roman" panose="02020603050405020304" pitchFamily="18" charset="0"/>
                <a:cs typeface="Times New Roman" panose="02020603050405020304" pitchFamily="18" charset="0"/>
              </a:rPr>
              <a:t>Salmonella</a:t>
            </a:r>
            <a:r>
              <a:rPr lang="en-CA" dirty="0" smtClean="0">
                <a:latin typeface="Times New Roman" panose="02020603050405020304" pitchFamily="18" charset="0"/>
                <a:cs typeface="Times New Roman" panose="02020603050405020304" pitchFamily="18" charset="0"/>
              </a:rPr>
              <a:t> and other bacteria. </a:t>
            </a:r>
          </a:p>
          <a:p>
            <a:pPr marL="174708" indent="-174708">
              <a:buFont typeface="Arial" panose="020B0604020202020204" pitchFamily="34" charset="0"/>
              <a:buChar char="•"/>
            </a:pPr>
            <a:r>
              <a:rPr lang="en-CA" dirty="0" smtClean="0">
                <a:latin typeface="Times New Roman" panose="02020603050405020304" pitchFamily="18" charset="0"/>
                <a:cs typeface="Times New Roman" panose="02020603050405020304" pitchFamily="18" charset="0"/>
              </a:rPr>
              <a:t>Cattle </a:t>
            </a:r>
            <a:r>
              <a:rPr lang="en-CA" dirty="0">
                <a:latin typeface="Times New Roman" panose="02020603050405020304" pitchFamily="18" charset="0"/>
                <a:cs typeface="Times New Roman" panose="02020603050405020304" pitchFamily="18" charset="0"/>
              </a:rPr>
              <a:t>carry </a:t>
            </a:r>
            <a:r>
              <a:rPr lang="en-CA" i="1" dirty="0">
                <a:latin typeface="Times New Roman" panose="02020603050405020304" pitchFamily="18" charset="0"/>
                <a:cs typeface="Times New Roman" panose="02020603050405020304" pitchFamily="18" charset="0"/>
              </a:rPr>
              <a:t>E. coli</a:t>
            </a:r>
            <a:r>
              <a:rPr lang="en-CA" dirty="0">
                <a:latin typeface="Times New Roman" panose="02020603050405020304" pitchFamily="18" charset="0"/>
                <a:cs typeface="Times New Roman" panose="02020603050405020304" pitchFamily="18" charset="0"/>
              </a:rPr>
              <a:t>  on their hide and fecal matter</a:t>
            </a:r>
            <a:r>
              <a:rPr lang="en-CA" dirty="0" smtClean="0">
                <a:latin typeface="Times New Roman" panose="02020603050405020304" pitchFamily="18" charset="0"/>
                <a:cs typeface="Times New Roman" panose="02020603050405020304" pitchFamily="18" charset="0"/>
              </a:rPr>
              <a:t>.</a:t>
            </a:r>
          </a:p>
          <a:p>
            <a:pPr>
              <a:buFontTx/>
              <a:buChar char="•"/>
            </a:pPr>
            <a:endParaRPr lang="en-CA" dirty="0" smtClean="0">
              <a:latin typeface="Times New Roman" panose="02020603050405020304" pitchFamily="18" charset="0"/>
              <a:cs typeface="Times New Roman" panose="02020603050405020304" pitchFamily="18" charset="0"/>
            </a:endParaRPr>
          </a:p>
          <a:p>
            <a:pPr>
              <a:buFontTx/>
              <a:buNone/>
            </a:pPr>
            <a:r>
              <a:rPr lang="en-CA" dirty="0" smtClean="0">
                <a:latin typeface="Times New Roman" panose="02020603050405020304" pitchFamily="18" charset="0"/>
                <a:cs typeface="Times New Roman" panose="02020603050405020304" pitchFamily="18" charset="0"/>
              </a:rPr>
              <a:t>Photo</a:t>
            </a:r>
            <a:r>
              <a:rPr lang="en-CA" baseline="0" dirty="0" smtClean="0">
                <a:latin typeface="Times New Roman" panose="02020603050405020304" pitchFamily="18" charset="0"/>
                <a:cs typeface="Times New Roman" panose="02020603050405020304" pitchFamily="18" charset="0"/>
              </a:rPr>
              <a:t> : pig by garwee@sxc.hu </a:t>
            </a:r>
            <a:endParaRPr lang="en-C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8471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GB" dirty="0">
                <a:latin typeface="Times New Roman" panose="02020603050405020304" pitchFamily="18" charset="0"/>
                <a:cs typeface="Times New Roman" panose="02020603050405020304" pitchFamily="18" charset="0"/>
              </a:rPr>
              <a:t>Normally, whole cuts of meat are only contaminated on the outside but ground meat products and meats that are mechanically tenderized, can have pathogens transferred to the inside of the meat through the process of grinding or tenderizing. This is why all ground meats and mechanically tenderized meat must be thoroughly cooked (i.e. no rare hamburgers). </a:t>
            </a:r>
            <a:endParaRPr lang="en-US" dirty="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dirty="0">
                <a:latin typeface="Times New Roman" panose="02020603050405020304" pitchFamily="18" charset="0"/>
                <a:cs typeface="Times New Roman" panose="02020603050405020304" pitchFamily="18" charset="0"/>
              </a:rPr>
              <a:t>Steak </a:t>
            </a:r>
            <a:r>
              <a:rPr lang="en-GB" dirty="0" err="1">
                <a:latin typeface="Times New Roman" panose="02020603050405020304" pitchFamily="18" charset="0"/>
                <a:cs typeface="Times New Roman" panose="02020603050405020304" pitchFamily="18" charset="0"/>
              </a:rPr>
              <a:t>tartare</a:t>
            </a:r>
            <a:r>
              <a:rPr lang="en-GB" dirty="0">
                <a:latin typeface="Times New Roman" panose="02020603050405020304" pitchFamily="18" charset="0"/>
                <a:cs typeface="Times New Roman" panose="02020603050405020304" pitchFamily="18" charset="0"/>
              </a:rPr>
              <a:t> is a raw beef food item. It is usually prepared from a single whole piece of choice cut sirloin, minced or ground when order is placed, and is served with raw egg yolk and condiments. Steak tartare is a high risk food because it is raw animal protein. </a:t>
            </a:r>
          </a:p>
          <a:p>
            <a:endParaRPr lang="en-GB"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Raw hamburger: wonggawei@Flickr.com (Creative Commons License)</a:t>
            </a:r>
          </a:p>
          <a:p>
            <a:r>
              <a:rPr lang="en-US" dirty="0">
                <a:latin typeface="Times New Roman" panose="02020603050405020304" pitchFamily="18" charset="0"/>
                <a:cs typeface="Times New Roman" panose="02020603050405020304" pitchFamily="18" charset="0"/>
              </a:rPr>
              <a:t>Steak </a:t>
            </a:r>
            <a:r>
              <a:rPr lang="en-US" dirty="0" err="1">
                <a:latin typeface="Times New Roman" panose="02020603050405020304" pitchFamily="18" charset="0"/>
                <a:cs typeface="Times New Roman" panose="02020603050405020304" pitchFamily="18" charset="0"/>
              </a:rPr>
              <a:t>tartare</a:t>
            </a:r>
            <a:r>
              <a:rPr lang="en-US" dirty="0">
                <a:latin typeface="Times New Roman" panose="02020603050405020304" pitchFamily="18" charset="0"/>
                <a:cs typeface="Times New Roman" panose="02020603050405020304" pitchFamily="18" charset="0"/>
              </a:rPr>
              <a:t>: rockdoggydog@flickr.com (Creative commons license)</a:t>
            </a:r>
          </a:p>
          <a:p>
            <a:r>
              <a:rPr lang="en-US" dirty="0">
                <a:latin typeface="Times New Roman" panose="02020603050405020304" pitchFamily="18" charset="0"/>
                <a:cs typeface="Times New Roman" panose="02020603050405020304" pitchFamily="18" charset="0"/>
              </a:rPr>
              <a:t>Rare Steak : Free stock @ stock </a:t>
            </a:r>
            <a:r>
              <a:rPr lang="en-US" dirty="0" err="1">
                <a:latin typeface="Times New Roman" panose="02020603050405020304" pitchFamily="18" charset="0"/>
                <a:cs typeface="Times New Roman" panose="02020603050405020304" pitchFamily="18" charset="0"/>
              </a:rPr>
              <a:t>xchng</a:t>
            </a:r>
            <a:endParaRPr lang="en-US" dirty="0">
              <a:latin typeface="Times New Roman" panose="02020603050405020304" pitchFamily="18" charset="0"/>
              <a:cs typeface="Times New Roman" panose="02020603050405020304" pitchFamily="18" charset="0"/>
            </a:endParaRPr>
          </a:p>
          <a:p>
            <a:endParaRPr lang="en-US" baseline="0" dirty="0" smtClean="0"/>
          </a:p>
        </p:txBody>
      </p:sp>
      <p:sp>
        <p:nvSpPr>
          <p:cNvPr id="4" name="Slide Number Placeholder 3"/>
          <p:cNvSpPr>
            <a:spLocks noGrp="1"/>
          </p:cNvSpPr>
          <p:nvPr>
            <p:ph type="sldNum" sz="quarter" idx="10"/>
          </p:nvPr>
        </p:nvSpPr>
        <p:spPr>
          <a:xfrm>
            <a:off x="3970734" y="8830658"/>
            <a:ext cx="3038145" cy="464206"/>
          </a:xfrm>
          <a:prstGeom prst="rect">
            <a:avLst/>
          </a:prstGeom>
        </p:spPr>
        <p:txBody>
          <a:bodyPr lIns="88444" tIns="44222" rIns="88444" bIns="44222"/>
          <a:lstStyle/>
          <a:p>
            <a:fld id="{A1FB47BF-8C67-4EFD-A5B0-67C580E8EA4B}" type="slidenum">
              <a:rPr lang="en-CA" smtClean="0"/>
              <a:pPr/>
              <a:t>29</a:t>
            </a:fld>
            <a:endParaRPr lang="en-CA"/>
          </a:p>
        </p:txBody>
      </p:sp>
    </p:spTree>
    <p:extLst>
      <p:ext uri="{BB962C8B-B14F-4D97-AF65-F5344CB8AC3E}">
        <p14:creationId xmlns:p14="http://schemas.microsoft.com/office/powerpoint/2010/main" val="3384315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4635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805962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Answer:</a:t>
            </a:r>
            <a:r>
              <a:rPr lang="en-US" baseline="0" dirty="0" smtClean="0">
                <a:latin typeface="Times New Roman" panose="02020603050405020304" pitchFamily="18" charset="0"/>
                <a:cs typeface="Times New Roman" panose="02020603050405020304" pitchFamily="18" charset="0"/>
              </a:rPr>
              <a:t> throw it out</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When it comes to serving food to</a:t>
            </a:r>
            <a:r>
              <a:rPr lang="en-US" baseline="0" dirty="0" smtClean="0">
                <a:latin typeface="Times New Roman" panose="02020603050405020304" pitchFamily="18" charset="0"/>
                <a:cs typeface="Times New Roman" panose="02020603050405020304" pitchFamily="18" charset="0"/>
              </a:rPr>
              <a:t> customers, family and friends</a:t>
            </a:r>
            <a:r>
              <a:rPr lang="en-US" dirty="0" smtClean="0">
                <a:latin typeface="Times New Roman" panose="02020603050405020304" pitchFamily="18" charset="0"/>
                <a:cs typeface="Times New Roman" panose="02020603050405020304" pitchFamily="18" charset="0"/>
              </a:rPr>
              <a:t>,</a:t>
            </a:r>
            <a:r>
              <a:rPr lang="en-US" baseline="0" dirty="0" smtClean="0">
                <a:latin typeface="Times New Roman" panose="02020603050405020304" pitchFamily="18" charset="0"/>
                <a:cs typeface="Times New Roman" panose="02020603050405020304" pitchFamily="18" charset="0"/>
              </a:rPr>
              <a:t> don’t take chances with food that may potentially be unsafe. </a:t>
            </a:r>
          </a:p>
          <a:p>
            <a:endParaRPr lang="en-US" baseline="0" dirty="0" smtClean="0"/>
          </a:p>
          <a:p>
            <a:endParaRPr lang="en-US" dirty="0"/>
          </a:p>
        </p:txBody>
      </p:sp>
    </p:spTree>
    <p:extLst>
      <p:ext uri="{BB962C8B-B14F-4D97-AF65-F5344CB8AC3E}">
        <p14:creationId xmlns:p14="http://schemas.microsoft.com/office/powerpoint/2010/main" val="20726223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70671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r>
              <a:rPr lang="en-US" dirty="0" smtClean="0">
                <a:latin typeface="Times New Roman" panose="02020603050405020304" pitchFamily="18" charset="0"/>
                <a:cs typeface="Times New Roman" panose="02020603050405020304" pitchFamily="18" charset="0"/>
              </a:rPr>
              <a:t>Answer:</a:t>
            </a:r>
            <a:r>
              <a:rPr lang="en-US" baseline="0" dirty="0" smtClean="0">
                <a:latin typeface="Times New Roman" panose="02020603050405020304" pitchFamily="18" charset="0"/>
                <a:cs typeface="Times New Roman" panose="02020603050405020304" pitchFamily="18" charset="0"/>
              </a:rPr>
              <a:t> plenty of pathogens</a:t>
            </a:r>
            <a:endParaRPr lang="en-US" dirty="0" smtClean="0">
              <a:latin typeface="Times New Roman" panose="02020603050405020304" pitchFamily="18" charset="0"/>
              <a:cs typeface="Times New Roman" panose="02020603050405020304" pitchFamily="18" charset="0"/>
            </a:endParaRPr>
          </a:p>
          <a:p>
            <a:pPr defTabSz="931774"/>
            <a:endParaRPr lang="en-US" dirty="0" smtClean="0">
              <a:latin typeface="Times New Roman" panose="02020603050405020304" pitchFamily="18" charset="0"/>
              <a:cs typeface="Times New Roman" panose="02020603050405020304" pitchFamily="18" charset="0"/>
            </a:endParaRPr>
          </a:p>
          <a:p>
            <a:pPr defTabSz="931774"/>
            <a:r>
              <a:rPr lang="en-US" dirty="0" smtClean="0">
                <a:latin typeface="Times New Roman" panose="02020603050405020304" pitchFamily="18" charset="0"/>
                <a:cs typeface="Times New Roman" panose="02020603050405020304" pitchFamily="18" charset="0"/>
              </a:rPr>
              <a:t>Cleaning</a:t>
            </a:r>
            <a:r>
              <a:rPr lang="en-US" baseline="0" dirty="0" smtClean="0">
                <a:latin typeface="Times New Roman" panose="02020603050405020304" pitchFamily="18" charset="0"/>
                <a:cs typeface="Times New Roman" panose="02020603050405020304" pitchFamily="18" charset="0"/>
              </a:rPr>
              <a:t> removes dirt and food debris on surfaces but pathogens may still exist even after thorough cleaning.</a:t>
            </a:r>
            <a:endParaRPr lang="en-US" dirty="0" smtClean="0">
              <a:latin typeface="Times New Roman" panose="02020603050405020304" pitchFamily="18" charset="0"/>
              <a:cs typeface="Times New Roman" panose="02020603050405020304" pitchFamily="18" charset="0"/>
            </a:endParaRPr>
          </a:p>
          <a:p>
            <a:pPr>
              <a:buFontTx/>
              <a:buNone/>
            </a:pPr>
            <a:endParaRPr lang="en-US" dirty="0" smtClean="0"/>
          </a:p>
        </p:txBody>
      </p:sp>
      <p:sp>
        <p:nvSpPr>
          <p:cNvPr id="4" name="Slide Number Placeholder 3"/>
          <p:cNvSpPr>
            <a:spLocks noGrp="1"/>
          </p:cNvSpPr>
          <p:nvPr>
            <p:ph type="sldNum" sz="quarter" idx="10"/>
          </p:nvPr>
        </p:nvSpPr>
        <p:spPr>
          <a:xfrm>
            <a:off x="3970734" y="8830658"/>
            <a:ext cx="3038145" cy="464206"/>
          </a:xfrm>
          <a:prstGeom prst="rect">
            <a:avLst/>
          </a:prstGeom>
        </p:spPr>
        <p:txBody>
          <a:bodyPr lIns="88444" tIns="44222" rIns="88444" bIns="44222"/>
          <a:lstStyle/>
          <a:p>
            <a:fld id="{A1FB47BF-8C67-4EFD-A5B0-67C580E8EA4B}" type="slidenum">
              <a:rPr lang="en-CA" smtClean="0"/>
              <a:pPr/>
              <a:t>33</a:t>
            </a:fld>
            <a:endParaRPr lang="en-CA"/>
          </a:p>
        </p:txBody>
      </p:sp>
    </p:spTree>
    <p:extLst>
      <p:ext uri="{BB962C8B-B14F-4D97-AF65-F5344CB8AC3E}">
        <p14:creationId xmlns:p14="http://schemas.microsoft.com/office/powerpoint/2010/main" val="4121063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688887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Answer: sanitizing</a:t>
            </a:r>
            <a:endParaRPr lang="en-US" dirty="0"/>
          </a:p>
        </p:txBody>
      </p:sp>
      <p:sp>
        <p:nvSpPr>
          <p:cNvPr id="4" name="Slide Number Placeholder 3"/>
          <p:cNvSpPr>
            <a:spLocks noGrp="1"/>
          </p:cNvSpPr>
          <p:nvPr>
            <p:ph type="sldNum" sz="quarter" idx="10"/>
          </p:nvPr>
        </p:nvSpPr>
        <p:spPr>
          <a:xfrm>
            <a:off x="3970734" y="8830658"/>
            <a:ext cx="3038145" cy="464206"/>
          </a:xfrm>
          <a:prstGeom prst="rect">
            <a:avLst/>
          </a:prstGeom>
        </p:spPr>
        <p:txBody>
          <a:bodyPr lIns="88444" tIns="44222" rIns="88444" bIns="44222"/>
          <a:lstStyle/>
          <a:p>
            <a:fld id="{A1FB47BF-8C67-4EFD-A5B0-67C580E8EA4B}" type="slidenum">
              <a:rPr lang="en-CA" smtClean="0"/>
              <a:pPr/>
              <a:t>35</a:t>
            </a:fld>
            <a:endParaRPr lang="en-CA"/>
          </a:p>
        </p:txBody>
      </p:sp>
    </p:spTree>
    <p:extLst>
      <p:ext uri="{BB962C8B-B14F-4D97-AF65-F5344CB8AC3E}">
        <p14:creationId xmlns:p14="http://schemas.microsoft.com/office/powerpoint/2010/main" val="37018978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803898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½ a teaspoon</a:t>
            </a:r>
          </a:p>
          <a:p>
            <a:endParaRPr lang="en-US" dirty="0" smtClean="0"/>
          </a:p>
          <a:p>
            <a:r>
              <a:rPr lang="en-US" dirty="0" smtClean="0"/>
              <a:t>You can easily make a</a:t>
            </a:r>
            <a:r>
              <a:rPr lang="en-US" baseline="0" dirty="0" smtClean="0"/>
              <a:t> cheap and effective sanitizer by adding ½ teaspoon of non-concentrated bleach to 1 liter of water. If you are using a reusable cloth to sanitize, it must be stored in a sanitizing solution in order to keep it from being a source of cross-contamination.</a:t>
            </a:r>
            <a:endParaRPr lang="en-US" dirty="0" smtClean="0"/>
          </a:p>
        </p:txBody>
      </p:sp>
      <p:sp>
        <p:nvSpPr>
          <p:cNvPr id="4" name="Slide Number Placeholder 3"/>
          <p:cNvSpPr>
            <a:spLocks noGrp="1"/>
          </p:cNvSpPr>
          <p:nvPr>
            <p:ph type="sldNum" sz="quarter" idx="10"/>
          </p:nvPr>
        </p:nvSpPr>
        <p:spPr>
          <a:xfrm>
            <a:off x="3970338" y="8829675"/>
            <a:ext cx="3038475" cy="465138"/>
          </a:xfrm>
          <a:prstGeom prst="rect">
            <a:avLst/>
          </a:prstGeom>
        </p:spPr>
        <p:txBody>
          <a:bodyPr/>
          <a:lstStyle/>
          <a:p>
            <a:pPr>
              <a:defRPr/>
            </a:pPr>
            <a:fld id="{57414F14-C132-481C-B6BA-C519113B2900}" type="slidenum">
              <a:rPr lang="en-US" smtClean="0"/>
              <a:pPr>
                <a:defRPr/>
              </a:pPr>
              <a:t>37</a:t>
            </a:fld>
            <a:endParaRPr lang="en-US"/>
          </a:p>
        </p:txBody>
      </p:sp>
    </p:spTree>
    <p:extLst>
      <p:ext uri="{BB962C8B-B14F-4D97-AF65-F5344CB8AC3E}">
        <p14:creationId xmlns:p14="http://schemas.microsoft.com/office/powerpoint/2010/main" val="811277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51962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970734" y="8830658"/>
            <a:ext cx="3038145" cy="464206"/>
          </a:xfrm>
          <a:prstGeom prst="rect">
            <a:avLst/>
          </a:prstGeom>
          <a:ln/>
        </p:spPr>
        <p:txBody>
          <a:bodyPr lIns="88444" tIns="44222" rIns="88444" bIns="44222"/>
          <a:lstStyle/>
          <a:p>
            <a:fld id="{2C0289E9-6EA1-4CC8-97F3-B64279305331}" type="slidenum">
              <a:rPr lang="en-CA"/>
              <a:pPr/>
              <a:t>39</a:t>
            </a:fld>
            <a:endParaRPr lang="en-CA"/>
          </a:p>
        </p:txBody>
      </p:sp>
      <p:sp>
        <p:nvSpPr>
          <p:cNvPr id="1063938" name="Rectangle 2"/>
          <p:cNvSpPr>
            <a:spLocks noGrp="1" noRot="1" noChangeAspect="1" noChangeArrowheads="1" noTextEdit="1"/>
          </p:cNvSpPr>
          <p:nvPr>
            <p:ph type="sldImg"/>
          </p:nvPr>
        </p:nvSpPr>
        <p:spPr>
          <a:ln/>
        </p:spPr>
      </p:sp>
      <p:sp>
        <p:nvSpPr>
          <p:cNvPr id="1063939" name="Rectangle 3"/>
          <p:cNvSpPr>
            <a:spLocks noGrp="1" noChangeArrowheads="1"/>
          </p:cNvSpPr>
          <p:nvPr>
            <p:ph type="body" idx="1"/>
          </p:nvPr>
        </p:nvSpPr>
        <p:spPr/>
        <p:txBody>
          <a:bodyPr/>
          <a:lstStyle/>
          <a:p>
            <a:pPr>
              <a:lnSpc>
                <a:spcPct val="90000"/>
              </a:lnSpc>
            </a:pPr>
            <a:r>
              <a:rPr lang="en-US" dirty="0" smtClean="0">
                <a:latin typeface="Times New Roman" panose="02020603050405020304" pitchFamily="18" charset="0"/>
                <a:cs typeface="Times New Roman" panose="02020603050405020304" pitchFamily="18" charset="0"/>
              </a:rPr>
              <a:t>Answer: under cool, running water</a:t>
            </a:r>
          </a:p>
          <a:p>
            <a:pPr>
              <a:lnSpc>
                <a:spcPct val="90000"/>
              </a:lnSpc>
            </a:pPr>
            <a:endParaRPr lang="en-US" dirty="0" smtClean="0">
              <a:latin typeface="Times New Roman" panose="02020603050405020304" pitchFamily="18" charset="0"/>
              <a:cs typeface="Times New Roman" panose="02020603050405020304" pitchFamily="18" charset="0"/>
            </a:endParaRPr>
          </a:p>
          <a:p>
            <a:pPr>
              <a:lnSpc>
                <a:spcPct val="90000"/>
              </a:lnSpc>
            </a:pPr>
            <a:r>
              <a:rPr lang="en-US" dirty="0" smtClean="0">
                <a:latin typeface="Times New Roman" panose="02020603050405020304" pitchFamily="18" charset="0"/>
                <a:cs typeface="Times New Roman" panose="02020603050405020304" pitchFamily="18" charset="0"/>
              </a:rPr>
              <a:t>There is no need to use soap or other</a:t>
            </a:r>
            <a:r>
              <a:rPr lang="en-US" baseline="0" dirty="0" smtClean="0">
                <a:latin typeface="Times New Roman" panose="02020603050405020304" pitchFamily="18" charset="0"/>
                <a:cs typeface="Times New Roman" panose="02020603050405020304" pitchFamily="18" charset="0"/>
              </a:rPr>
              <a:t> type of chemical to wash fruits and vegetables. Make sure your hands are clean and use friction to help clean the produce. You should always wash produce before cutting it.</a:t>
            </a:r>
            <a:endParaRPr lang="en-US" dirty="0" smtClean="0">
              <a:latin typeface="Times New Roman" panose="02020603050405020304" pitchFamily="18" charset="0"/>
              <a:cs typeface="Times New Roman" panose="02020603050405020304" pitchFamily="18" charset="0"/>
            </a:endParaRPr>
          </a:p>
          <a:p>
            <a:pPr>
              <a:lnSpc>
                <a:spcPct val="90000"/>
              </a:lnSpc>
              <a:buFont typeface="Arial" pitchFamily="34" charset="0"/>
              <a:buNone/>
            </a:pPr>
            <a:endParaRPr lang="en-US" baseline="0" dirty="0" smtClean="0"/>
          </a:p>
          <a:p>
            <a:pPr>
              <a:lnSpc>
                <a:spcPct val="90000"/>
              </a:lnSpc>
              <a:buFont typeface="Arial" pitchFamily="34" charset="0"/>
              <a:buNone/>
            </a:pPr>
            <a:endParaRPr lang="en-US" dirty="0"/>
          </a:p>
        </p:txBody>
      </p:sp>
    </p:spTree>
    <p:extLst>
      <p:ext uri="{BB962C8B-B14F-4D97-AF65-F5344CB8AC3E}">
        <p14:creationId xmlns:p14="http://schemas.microsoft.com/office/powerpoint/2010/main" val="2541133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5899194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63868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xfrm>
            <a:off x="4059181" y="8977133"/>
            <a:ext cx="3105348" cy="472567"/>
          </a:xfrm>
          <a:prstGeom prst="rect">
            <a:avLst/>
          </a:prstGeom>
          <a:noFill/>
        </p:spPr>
        <p:txBody>
          <a:bodyPr lIns="93177" tIns="46589" rIns="93177" bIns="46589"/>
          <a:lstStyle/>
          <a:p>
            <a:pPr defTabSz="943046"/>
            <a:fld id="{603AFCEB-9273-4BC6-BB72-4EC96ACA6061}" type="slidenum">
              <a:rPr lang="en-CA" smtClean="0"/>
              <a:pPr defTabSz="943046"/>
              <a:t>41</a:t>
            </a:fld>
            <a:endParaRPr lang="en-CA" dirty="0" smtClean="0"/>
          </a:p>
        </p:txBody>
      </p:sp>
      <p:sp>
        <p:nvSpPr>
          <p:cNvPr id="93187" name="Rectangle 2"/>
          <p:cNvSpPr>
            <a:spLocks noGrp="1" noRot="1" noChangeAspect="1" noChangeArrowheads="1" noTextEdit="1"/>
          </p:cNvSpPr>
          <p:nvPr>
            <p:ph type="sldImg"/>
          </p:nvPr>
        </p:nvSpPr>
        <p:spPr>
          <a:xfrm>
            <a:off x="1181100" y="687388"/>
            <a:ext cx="4805363" cy="3603625"/>
          </a:xfrm>
          <a:ln/>
        </p:spPr>
      </p:sp>
      <p:sp>
        <p:nvSpPr>
          <p:cNvPr id="93188" name="Rectangle 3"/>
          <p:cNvSpPr>
            <a:spLocks noGrp="1" noChangeArrowheads="1"/>
          </p:cNvSpPr>
          <p:nvPr>
            <p:ph type="body" idx="1"/>
          </p:nvPr>
        </p:nvSpPr>
        <p:spPr>
          <a:xfrm>
            <a:off x="944458" y="4367371"/>
            <a:ext cx="5197758" cy="4138189"/>
          </a:xfrm>
          <a:noFill/>
          <a:ln/>
        </p:spPr>
        <p:txBody>
          <a:bodyPr/>
          <a:lstStyle/>
          <a:p>
            <a:pPr eaLnBrk="1" hangingPunct="1"/>
            <a:r>
              <a:rPr lang="en-CA" dirty="0" smtClean="0">
                <a:latin typeface="Times New Roman" panose="02020603050405020304" pitchFamily="18" charset="0"/>
                <a:cs typeface="Times New Roman" panose="02020603050405020304" pitchFamily="18" charset="0"/>
              </a:rPr>
              <a:t>Answer: short</a:t>
            </a:r>
            <a:r>
              <a:rPr lang="en-CA" baseline="0" dirty="0" smtClean="0">
                <a:latin typeface="Times New Roman" panose="02020603050405020304" pitchFamily="18" charset="0"/>
                <a:cs typeface="Times New Roman" panose="02020603050405020304" pitchFamily="18" charset="0"/>
              </a:rPr>
              <a:t> and clean</a:t>
            </a:r>
          </a:p>
          <a:p>
            <a:pPr eaLnBrk="1" hangingPunct="1"/>
            <a:endParaRPr lang="en-CA" dirty="0" smtClean="0">
              <a:latin typeface="Times New Roman" panose="02020603050405020304" pitchFamily="18" charset="0"/>
              <a:cs typeface="Times New Roman" panose="02020603050405020304" pitchFamily="18" charset="0"/>
            </a:endParaRPr>
          </a:p>
          <a:p>
            <a:pPr eaLnBrk="1" hangingPunct="1"/>
            <a:r>
              <a:rPr lang="en-CA" dirty="0" smtClean="0">
                <a:latin typeface="Times New Roman" panose="02020603050405020304" pitchFamily="18" charset="0"/>
                <a:cs typeface="Times New Roman" panose="02020603050405020304" pitchFamily="18" charset="0"/>
              </a:rPr>
              <a:t>Nails should be short and clean.</a:t>
            </a:r>
          </a:p>
          <a:p>
            <a:pPr eaLnBrk="1" hangingPunct="1"/>
            <a:r>
              <a:rPr lang="en-CA" dirty="0" smtClean="0">
                <a:latin typeface="Times New Roman" panose="02020603050405020304" pitchFamily="18" charset="0"/>
                <a:cs typeface="Times New Roman" panose="02020603050405020304" pitchFamily="18" charset="0"/>
              </a:rPr>
              <a:t>Do not wear jewellery, nail polish or fake nails.</a:t>
            </a:r>
          </a:p>
          <a:p>
            <a:pPr eaLnBrk="1" hangingPunct="1"/>
            <a:endParaRPr lang="en-CA" dirty="0" smtClean="0"/>
          </a:p>
        </p:txBody>
      </p:sp>
    </p:spTree>
    <p:extLst>
      <p:ext uri="{BB962C8B-B14F-4D97-AF65-F5344CB8AC3E}">
        <p14:creationId xmlns:p14="http://schemas.microsoft.com/office/powerpoint/2010/main" val="39525870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23286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CA" sz="1200" dirty="0" smtClean="0">
                <a:latin typeface="Times New Roman" panose="02020603050405020304" pitchFamily="18" charset="0"/>
                <a:cs typeface="Times New Roman" panose="02020603050405020304" pitchFamily="18" charset="0"/>
              </a:rPr>
              <a:t>Answer:</a:t>
            </a:r>
            <a:r>
              <a:rPr lang="en-CA" sz="1200" baseline="0" dirty="0" smtClean="0">
                <a:latin typeface="Times New Roman" panose="02020603050405020304" pitchFamily="18" charset="0"/>
                <a:cs typeface="Times New Roman" panose="02020603050405020304" pitchFamily="18" charset="0"/>
              </a:rPr>
              <a:t> </a:t>
            </a:r>
            <a:r>
              <a:rPr lang="en-CA" sz="1200" baseline="0" dirty="0" err="1" smtClean="0">
                <a:latin typeface="Times New Roman" panose="02020603050405020304" pitchFamily="18" charset="0"/>
                <a:cs typeface="Times New Roman" panose="02020603050405020304" pitchFamily="18" charset="0"/>
              </a:rPr>
              <a:t>airdry</a:t>
            </a:r>
            <a:endParaRPr lang="en-CA" sz="1200" baseline="0" dirty="0" smtClean="0">
              <a:latin typeface="Times New Roman" panose="02020603050405020304" pitchFamily="18" charset="0"/>
              <a:cs typeface="Times New Roman" panose="02020603050405020304" pitchFamily="18" charset="0"/>
            </a:endParaRPr>
          </a:p>
          <a:p>
            <a:pPr>
              <a:buFontTx/>
              <a:buNone/>
            </a:pPr>
            <a:endParaRPr lang="en-CA" sz="1200" dirty="0" smtClean="0">
              <a:latin typeface="Times New Roman" panose="02020603050405020304" pitchFamily="18" charset="0"/>
              <a:cs typeface="Times New Roman" panose="02020603050405020304" pitchFamily="18" charset="0"/>
            </a:endParaRPr>
          </a:p>
          <a:p>
            <a:pPr>
              <a:buFontTx/>
              <a:buNone/>
            </a:pPr>
            <a:r>
              <a:rPr lang="en-CA" sz="1200" dirty="0" smtClean="0">
                <a:latin typeface="Times New Roman" panose="02020603050405020304" pitchFamily="18" charset="0"/>
                <a:cs typeface="Times New Roman" panose="02020603050405020304" pitchFamily="18" charset="0"/>
              </a:rPr>
              <a:t>Dishwashing</a:t>
            </a:r>
            <a:r>
              <a:rPr lang="en-CA" sz="1200" baseline="0" dirty="0" smtClean="0">
                <a:latin typeface="Times New Roman" panose="02020603050405020304" pitchFamily="18" charset="0"/>
                <a:cs typeface="Times New Roman" panose="02020603050405020304" pitchFamily="18" charset="0"/>
              </a:rPr>
              <a:t> in a commercial kitchen requires the additional step of sanitizing which is followed up by air drying. There is typically a third sink to easily complete the steps for dishwashing.</a:t>
            </a:r>
          </a:p>
          <a:p>
            <a:pPr>
              <a:buFontTx/>
              <a:buNone/>
            </a:pPr>
            <a:r>
              <a:rPr lang="en-CA" sz="1200" baseline="0" dirty="0" smtClean="0">
                <a:latin typeface="Times New Roman" panose="02020603050405020304" pitchFamily="18" charset="0"/>
                <a:cs typeface="Times New Roman" panose="02020603050405020304" pitchFamily="18" charset="0"/>
              </a:rPr>
              <a:t>Step #1: p</a:t>
            </a:r>
            <a:r>
              <a:rPr lang="en-CA" sz="1200" dirty="0" smtClean="0">
                <a:latin typeface="Times New Roman" panose="02020603050405020304" pitchFamily="18" charset="0"/>
                <a:cs typeface="Times New Roman" panose="02020603050405020304" pitchFamily="18" charset="0"/>
              </a:rPr>
              <a:t>re-rinse and pre-scrape</a:t>
            </a:r>
            <a:r>
              <a:rPr lang="en-CA" sz="1200" baseline="0" dirty="0" smtClean="0">
                <a:latin typeface="Times New Roman" panose="02020603050405020304" pitchFamily="18" charset="0"/>
                <a:cs typeface="Times New Roman" panose="02020603050405020304" pitchFamily="18" charset="0"/>
              </a:rPr>
              <a:t> </a:t>
            </a:r>
            <a:r>
              <a:rPr lang="en-CA" sz="1200" dirty="0" smtClean="0">
                <a:latin typeface="Times New Roman" panose="02020603050405020304" pitchFamily="18" charset="0"/>
                <a:cs typeface="Times New Roman" panose="02020603050405020304" pitchFamily="18" charset="0"/>
              </a:rPr>
              <a:t>to remove large amounts of debris, grease, burnt or baked on food</a:t>
            </a:r>
          </a:p>
          <a:p>
            <a:pPr>
              <a:buFontTx/>
              <a:buNone/>
            </a:pPr>
            <a:r>
              <a:rPr lang="en-CA" sz="1200" dirty="0" smtClean="0">
                <a:latin typeface="Times New Roman" panose="02020603050405020304" pitchFamily="18" charset="0"/>
                <a:cs typeface="Times New Roman" panose="02020603050405020304" pitchFamily="18" charset="0"/>
              </a:rPr>
              <a:t>Step</a:t>
            </a:r>
            <a:r>
              <a:rPr lang="en-CA" sz="1200" baseline="0" dirty="0" smtClean="0">
                <a:latin typeface="Times New Roman" panose="02020603050405020304" pitchFamily="18" charset="0"/>
                <a:cs typeface="Times New Roman" panose="02020603050405020304" pitchFamily="18" charset="0"/>
              </a:rPr>
              <a:t> #2: wash in detergent and warm water</a:t>
            </a:r>
          </a:p>
          <a:p>
            <a:pPr>
              <a:buFontTx/>
              <a:buNone/>
            </a:pPr>
            <a:r>
              <a:rPr lang="en-CA" sz="1200" baseline="0" dirty="0" smtClean="0">
                <a:latin typeface="Times New Roman" panose="02020603050405020304" pitchFamily="18" charset="0"/>
                <a:cs typeface="Times New Roman" panose="02020603050405020304" pitchFamily="18" charset="0"/>
              </a:rPr>
              <a:t>Step #3: rinse away soap with clean water</a:t>
            </a:r>
          </a:p>
          <a:p>
            <a:pPr>
              <a:buFontTx/>
              <a:buNone/>
            </a:pPr>
            <a:r>
              <a:rPr lang="en-CA" sz="1200" baseline="0" dirty="0" smtClean="0">
                <a:latin typeface="Times New Roman" panose="02020603050405020304" pitchFamily="18" charset="0"/>
                <a:cs typeface="Times New Roman" panose="02020603050405020304" pitchFamily="18" charset="0"/>
              </a:rPr>
              <a:t>Step #4: sanitize using either a chemical or really hot water (77°C) for at least 2 minutes as the effectiveness of the sanitizer depends on the contact time</a:t>
            </a:r>
          </a:p>
          <a:p>
            <a:pPr>
              <a:buFontTx/>
              <a:buNone/>
            </a:pPr>
            <a:r>
              <a:rPr lang="en-CA" sz="1200" baseline="0" dirty="0" smtClean="0">
                <a:latin typeface="Times New Roman" panose="02020603050405020304" pitchFamily="18" charset="0"/>
                <a:cs typeface="Times New Roman" panose="02020603050405020304" pitchFamily="18" charset="0"/>
              </a:rPr>
              <a:t>Step #5: air dry</a:t>
            </a:r>
            <a:endParaRPr lang="en-CA" sz="1200" dirty="0" smtClean="0">
              <a:latin typeface="Times New Roman" panose="02020603050405020304" pitchFamily="18" charset="0"/>
              <a:cs typeface="Times New Roman" panose="02020603050405020304" pitchFamily="18" charset="0"/>
            </a:endParaRPr>
          </a:p>
          <a:p>
            <a:pPr>
              <a:buFontTx/>
              <a:buNone/>
            </a:pPr>
            <a:endParaRPr lang="en-CA" sz="1200" dirty="0" smtClean="0">
              <a:latin typeface="Times New Roman" panose="02020603050405020304" pitchFamily="18" charset="0"/>
              <a:cs typeface="Times New Roman" panose="02020603050405020304" pitchFamily="18" charset="0"/>
            </a:endParaRPr>
          </a:p>
          <a:p>
            <a:r>
              <a:rPr lang="en-US" sz="1200" b="1" dirty="0" smtClean="0">
                <a:latin typeface="Times New Roman" panose="02020603050405020304" pitchFamily="18" charset="0"/>
                <a:cs typeface="Times New Roman" panose="02020603050405020304" pitchFamily="18" charset="0"/>
              </a:rPr>
              <a:t>Additional</a:t>
            </a:r>
            <a:r>
              <a:rPr lang="en-US" sz="1200" b="1" baseline="0" dirty="0" smtClean="0">
                <a:latin typeface="Times New Roman" panose="02020603050405020304" pitchFamily="18" charset="0"/>
                <a:cs typeface="Times New Roman" panose="02020603050405020304" pitchFamily="18" charset="0"/>
              </a:rPr>
              <a:t> Information:</a:t>
            </a:r>
            <a:endParaRPr lang="en-US" sz="1200" b="1"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CA" sz="1200" dirty="0" smtClean="0">
                <a:latin typeface="Times New Roman" panose="02020603050405020304" pitchFamily="18" charset="0"/>
                <a:cs typeface="Times New Roman" panose="02020603050405020304" pitchFamily="18" charset="0"/>
              </a:rPr>
              <a:t>Change water frequently.</a:t>
            </a:r>
          </a:p>
          <a:p>
            <a:pPr marL="174708" indent="-174708">
              <a:buFont typeface="Arial" panose="020B0604020202020204" pitchFamily="34" charset="0"/>
              <a:buChar char="•"/>
            </a:pPr>
            <a:r>
              <a:rPr lang="en-CA" sz="1200" dirty="0" smtClean="0">
                <a:latin typeface="Times New Roman" panose="02020603050405020304" pitchFamily="18" charset="0"/>
                <a:cs typeface="Times New Roman" panose="02020603050405020304" pitchFamily="18" charset="0"/>
              </a:rPr>
              <a:t>When suds disappear in the first compartment, refresh with clean water and soap.</a:t>
            </a:r>
            <a:r>
              <a:rPr lang="en-CA" sz="1200" baseline="0" dirty="0" smtClean="0">
                <a:latin typeface="Times New Roman" panose="02020603050405020304" pitchFamily="18" charset="0"/>
                <a:cs typeface="Times New Roman" panose="02020603050405020304" pitchFamily="18" charset="0"/>
              </a:rPr>
              <a:t> </a:t>
            </a:r>
          </a:p>
          <a:p>
            <a:pPr marL="174708" indent="-174708">
              <a:buFont typeface="Arial" panose="020B0604020202020204" pitchFamily="34" charset="0"/>
              <a:buChar char="•"/>
            </a:pPr>
            <a:r>
              <a:rPr lang="en-CA" sz="1200" baseline="0" dirty="0" smtClean="0">
                <a:latin typeface="Times New Roman" panose="02020603050405020304" pitchFamily="18" charset="0"/>
                <a:cs typeface="Times New Roman" panose="02020603050405020304" pitchFamily="18" charset="0"/>
              </a:rPr>
              <a:t>When water in second compartment becomes sudsy, refresh with clean rinse water.  </a:t>
            </a:r>
          </a:p>
          <a:p>
            <a:pPr marL="174708" indent="-174708">
              <a:buFont typeface="Arial" panose="020B0604020202020204" pitchFamily="34" charset="0"/>
              <a:buChar char="•"/>
            </a:pPr>
            <a:r>
              <a:rPr lang="en-CA" sz="1200" dirty="0" smtClean="0">
                <a:latin typeface="Times New Roman" panose="02020603050405020304" pitchFamily="18" charset="0"/>
                <a:cs typeface="Times New Roman" panose="02020603050405020304" pitchFamily="18" charset="0"/>
              </a:rPr>
              <a:t>Use test strips to ensure concentration of chemical sanitizer in last compartment remains at minimum concentration (100 ppm for chlorine bleach, 200 ppm for </a:t>
            </a:r>
            <a:r>
              <a:rPr lang="en-CA" sz="1200" dirty="0" err="1" smtClean="0">
                <a:latin typeface="Times New Roman" panose="02020603050405020304" pitchFamily="18" charset="0"/>
                <a:cs typeface="Times New Roman" panose="02020603050405020304" pitchFamily="18" charset="0"/>
              </a:rPr>
              <a:t>quats</a:t>
            </a:r>
            <a:r>
              <a:rPr lang="en-CA" sz="1200" dirty="0" smtClean="0">
                <a:latin typeface="Times New Roman" panose="02020603050405020304" pitchFamily="18" charset="0"/>
                <a:cs typeface="Times New Roman" panose="02020603050405020304" pitchFamily="18" charset="0"/>
              </a:rPr>
              <a:t>). </a:t>
            </a:r>
          </a:p>
          <a:p>
            <a:endParaRPr lang="en-CA" sz="1200" dirty="0" smtClean="0">
              <a:latin typeface="Times New Roman" panose="02020603050405020304" pitchFamily="18" charset="0"/>
              <a:cs typeface="Times New Roman" panose="02020603050405020304" pitchFamily="18" charset="0"/>
            </a:endParaRPr>
          </a:p>
          <a:p>
            <a:r>
              <a:rPr lang="en-CA" sz="1200" dirty="0" smtClean="0">
                <a:latin typeface="Times New Roman" panose="02020603050405020304" pitchFamily="18" charset="0"/>
                <a:cs typeface="Times New Roman" panose="02020603050405020304" pitchFamily="18" charset="0"/>
              </a:rPr>
              <a:t>Figure © AHS EPH</a:t>
            </a:r>
          </a:p>
          <a:p>
            <a:endParaRPr lang="en-CA" dirty="0" smtClean="0"/>
          </a:p>
        </p:txBody>
      </p:sp>
      <p:sp>
        <p:nvSpPr>
          <p:cNvPr id="4" name="Slide Number Placeholder 3"/>
          <p:cNvSpPr>
            <a:spLocks noGrp="1"/>
          </p:cNvSpPr>
          <p:nvPr>
            <p:ph type="sldNum" sz="quarter" idx="10"/>
          </p:nvPr>
        </p:nvSpPr>
        <p:spPr>
          <a:xfrm>
            <a:off x="3970734" y="8830658"/>
            <a:ext cx="3038145" cy="464206"/>
          </a:xfrm>
          <a:prstGeom prst="rect">
            <a:avLst/>
          </a:prstGeom>
        </p:spPr>
        <p:txBody>
          <a:bodyPr lIns="88444" tIns="44222" rIns="88444" bIns="44222"/>
          <a:lstStyle/>
          <a:p>
            <a:fld id="{A1FB47BF-8C67-4EFD-A5B0-67C580E8EA4B}" type="slidenum">
              <a:rPr lang="en-CA" smtClean="0">
                <a:solidFill>
                  <a:prstClr val="black"/>
                </a:solidFill>
              </a:rPr>
              <a:pPr/>
              <a:t>43</a:t>
            </a:fld>
            <a:endParaRPr lang="en-CA">
              <a:solidFill>
                <a:prstClr val="black"/>
              </a:solidFill>
            </a:endParaRPr>
          </a:p>
        </p:txBody>
      </p:sp>
    </p:spTree>
    <p:extLst>
      <p:ext uri="{BB962C8B-B14F-4D97-AF65-F5344CB8AC3E}">
        <p14:creationId xmlns:p14="http://schemas.microsoft.com/office/powerpoint/2010/main" val="3498231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444860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latin typeface="Times New Roman" panose="02020603050405020304" pitchFamily="18" charset="0"/>
                <a:cs typeface="Times New Roman" panose="02020603050405020304" pitchFamily="18" charset="0"/>
              </a:rPr>
              <a:t>Answer:</a:t>
            </a:r>
            <a:r>
              <a:rPr lang="en-CA" baseline="0" dirty="0" smtClean="0">
                <a:latin typeface="Times New Roman" panose="02020603050405020304" pitchFamily="18" charset="0"/>
                <a:cs typeface="Times New Roman" panose="02020603050405020304" pitchFamily="18" charset="0"/>
              </a:rPr>
              <a:t> kitchen sponge</a:t>
            </a:r>
          </a:p>
          <a:p>
            <a:endParaRPr lang="en-CA" dirty="0" smtClean="0">
              <a:latin typeface="Times New Roman" panose="02020603050405020304" pitchFamily="18" charset="0"/>
              <a:cs typeface="Times New Roman" panose="02020603050405020304" pitchFamily="18" charset="0"/>
            </a:endParaRPr>
          </a:p>
          <a:p>
            <a:r>
              <a:rPr lang="en-CA" dirty="0" smtClean="0">
                <a:latin typeface="Times New Roman" panose="02020603050405020304" pitchFamily="18" charset="0"/>
                <a:cs typeface="Times New Roman" panose="02020603050405020304" pitchFamily="18" charset="0"/>
              </a:rPr>
              <a:t>The kitchen sponge is the most germy</a:t>
            </a:r>
            <a:r>
              <a:rPr lang="en-CA" baseline="0" dirty="0" smtClean="0">
                <a:latin typeface="Times New Roman" panose="02020603050405020304" pitchFamily="18" charset="0"/>
                <a:cs typeface="Times New Roman" panose="02020603050405020304" pitchFamily="18" charset="0"/>
              </a:rPr>
              <a:t> things in your house. This is because sponges contain food, water and are kept warm. These conditions allow bacteria to grow quickly in the sponge. A dirty sponge contains more fecal bacteria than your kitchen sink, cutting board or even your toilet!</a:t>
            </a:r>
          </a:p>
          <a:p>
            <a:endParaRPr lang="en-CA" baseline="0" dirty="0" smtClean="0">
              <a:latin typeface="Times New Roman" panose="02020603050405020304" pitchFamily="18" charset="0"/>
              <a:cs typeface="Times New Roman" panose="02020603050405020304" pitchFamily="18" charset="0"/>
            </a:endParaRPr>
          </a:p>
          <a:p>
            <a:r>
              <a:rPr lang="en-CA" baseline="0" dirty="0" smtClean="0">
                <a:latin typeface="Times New Roman" panose="02020603050405020304" pitchFamily="18" charset="0"/>
                <a:cs typeface="Times New Roman" panose="02020603050405020304" pitchFamily="18" charset="0"/>
              </a:rPr>
              <a:t>As you can see in the graph, the kitchen sink and cutting board also contain high numbers of fecal bacteria. Make sure to keep your sink and cutting board clean and dry.</a:t>
            </a:r>
          </a:p>
          <a:p>
            <a:endParaRPr lang="en-CA" dirty="0" smtClean="0">
              <a:latin typeface="Times New Roman" panose="02020603050405020304" pitchFamily="18" charset="0"/>
              <a:cs typeface="Times New Roman" panose="02020603050405020304" pitchFamily="18" charset="0"/>
            </a:endParaRPr>
          </a:p>
          <a:p>
            <a:r>
              <a:rPr lang="en-CA" b="1" dirty="0" smtClean="0">
                <a:latin typeface="Times New Roman" panose="02020603050405020304" pitchFamily="18" charset="0"/>
                <a:cs typeface="Times New Roman" panose="02020603050405020304" pitchFamily="18" charset="0"/>
              </a:rPr>
              <a:t>Additional Information:</a:t>
            </a:r>
          </a:p>
          <a:p>
            <a:r>
              <a:rPr lang="en-CA" dirty="0" smtClean="0">
                <a:latin typeface="Times New Roman" panose="02020603050405020304" pitchFamily="18" charset="0"/>
                <a:cs typeface="Times New Roman" panose="02020603050405020304" pitchFamily="18" charset="0"/>
              </a:rPr>
              <a:t>See page</a:t>
            </a:r>
            <a:r>
              <a:rPr lang="en-CA" baseline="0" dirty="0" smtClean="0">
                <a:latin typeface="Times New Roman" panose="02020603050405020304" pitchFamily="18" charset="0"/>
                <a:cs typeface="Times New Roman" panose="02020603050405020304" pitchFamily="18" charset="0"/>
              </a:rPr>
              <a:t> 9 of this document:  http://www.nsf.org/newsroom_pdf/2011_NSF_Household_Germ_Study_exec-summary.pdf</a:t>
            </a:r>
          </a:p>
          <a:p>
            <a:endParaRPr lang="en-CA" baseline="0" dirty="0" smtClean="0">
              <a:latin typeface="Times New Roman" panose="02020603050405020304" pitchFamily="18" charset="0"/>
              <a:cs typeface="Times New Roman" panose="02020603050405020304" pitchFamily="18" charset="0"/>
            </a:endParaRPr>
          </a:p>
          <a:p>
            <a:r>
              <a:rPr lang="en-CA" baseline="0" dirty="0" smtClean="0">
                <a:latin typeface="Times New Roman" panose="02020603050405020304" pitchFamily="18" charset="0"/>
                <a:cs typeface="Times New Roman" panose="02020603050405020304" pitchFamily="18" charset="0"/>
              </a:rPr>
              <a:t>Graph from Dr. Charles </a:t>
            </a:r>
            <a:r>
              <a:rPr lang="en-CA" baseline="0" dirty="0" err="1" smtClean="0">
                <a:latin typeface="Times New Roman" panose="02020603050405020304" pitchFamily="18" charset="0"/>
                <a:cs typeface="Times New Roman" panose="02020603050405020304" pitchFamily="18" charset="0"/>
              </a:rPr>
              <a:t>Gerba</a:t>
            </a:r>
            <a:r>
              <a:rPr lang="en-CA" baseline="0" dirty="0" smtClean="0">
                <a:latin typeface="Times New Roman" panose="02020603050405020304" pitchFamily="18" charset="0"/>
                <a:cs typeface="Times New Roman" panose="02020603050405020304" pitchFamily="18" charset="0"/>
              </a:rPr>
              <a:t> (“Dr. Germ”).</a:t>
            </a:r>
          </a:p>
          <a:p>
            <a:r>
              <a:rPr lang="en-US" dirty="0" smtClean="0">
                <a:latin typeface="Times New Roman" panose="02020603050405020304" pitchFamily="18" charset="0"/>
                <a:cs typeface="Times New Roman" panose="02020603050405020304" pitchFamily="18" charset="0"/>
              </a:rPr>
              <a:t>http://www.purebrush.com/UniArizona.php</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3177" tIns="46589" rIns="93177" bIns="46589"/>
          <a:lstStyle/>
          <a:p>
            <a:pPr>
              <a:defRPr/>
            </a:pPr>
            <a:fld id="{57414F14-C132-481C-B6BA-C519113B2900}" type="slidenum">
              <a:rPr lang="en-US" smtClean="0"/>
              <a:pPr>
                <a:defRPr/>
              </a:pPr>
              <a:t>45</a:t>
            </a:fld>
            <a:endParaRPr lang="en-US"/>
          </a:p>
        </p:txBody>
      </p:sp>
    </p:spTree>
    <p:extLst>
      <p:ext uri="{BB962C8B-B14F-4D97-AF65-F5344CB8AC3E}">
        <p14:creationId xmlns:p14="http://schemas.microsoft.com/office/powerpoint/2010/main" val="168123567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This</a:t>
            </a:r>
            <a:r>
              <a:rPr lang="en-US" baseline="0" dirty="0" smtClean="0">
                <a:latin typeface="Times New Roman" panose="02020603050405020304" pitchFamily="18" charset="0"/>
                <a:cs typeface="Times New Roman" panose="02020603050405020304" pitchFamily="18" charset="0"/>
              </a:rPr>
              <a:t> cloth is obviously not acceptable.</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0734" y="8830658"/>
            <a:ext cx="3038145" cy="464206"/>
          </a:xfrm>
          <a:prstGeom prst="rect">
            <a:avLst/>
          </a:prstGeom>
        </p:spPr>
        <p:txBody>
          <a:bodyPr lIns="88444" tIns="44222" rIns="88444" bIns="44222"/>
          <a:lstStyle/>
          <a:p>
            <a:fld id="{A1FB47BF-8C67-4EFD-A5B0-67C580E8EA4B}" type="slidenum">
              <a:rPr lang="en-CA" smtClean="0"/>
              <a:pPr/>
              <a:t>46</a:t>
            </a:fld>
            <a:endParaRPr lang="en-CA"/>
          </a:p>
        </p:txBody>
      </p:sp>
    </p:spTree>
    <p:extLst>
      <p:ext uri="{BB962C8B-B14F-4D97-AF65-F5344CB8AC3E}">
        <p14:creationId xmlns:p14="http://schemas.microsoft.com/office/powerpoint/2010/main" val="19005994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67049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Answer:</a:t>
            </a:r>
            <a:r>
              <a:rPr lang="en-US" baseline="0" dirty="0" smtClean="0">
                <a:latin typeface="Times New Roman" panose="02020603050405020304" pitchFamily="18" charset="0"/>
                <a:cs typeface="Times New Roman" panose="02020603050405020304" pitchFamily="18" charset="0"/>
              </a:rPr>
              <a:t> </a:t>
            </a:r>
            <a:r>
              <a:rPr lang="en-US" b="0" baseline="0" dirty="0" smtClean="0">
                <a:latin typeface="Times New Roman" panose="02020603050405020304" pitchFamily="18" charset="0"/>
                <a:cs typeface="Times New Roman" panose="02020603050405020304" pitchFamily="18" charset="0"/>
              </a:rPr>
              <a:t>u</a:t>
            </a:r>
            <a:r>
              <a:rPr lang="en-US" b="0" dirty="0" smtClean="0">
                <a:latin typeface="Times New Roman" panose="02020603050405020304" pitchFamily="18" charset="0"/>
                <a:cs typeface="Times New Roman" panose="02020603050405020304" pitchFamily="18" charset="0"/>
              </a:rPr>
              <a:t>sing</a:t>
            </a:r>
            <a:r>
              <a:rPr lang="en-US" b="0" baseline="0" dirty="0" smtClean="0">
                <a:solidFill>
                  <a:srgbClr val="00863D"/>
                </a:solidFill>
                <a:latin typeface="Times New Roman" panose="02020603050405020304" pitchFamily="18" charset="0"/>
                <a:cs typeface="Times New Roman" panose="02020603050405020304" pitchFamily="18" charset="0"/>
              </a:rPr>
              <a:t> test strips and temperature gauges. </a:t>
            </a:r>
          </a:p>
          <a:p>
            <a:endParaRPr lang="en-US" b="0" baseline="0" dirty="0" smtClean="0">
              <a:solidFill>
                <a:srgbClr val="00863D"/>
              </a:solidFill>
              <a:latin typeface="Times New Roman" panose="02020603050405020304" pitchFamily="18" charset="0"/>
              <a:cs typeface="Times New Roman" panose="02020603050405020304" pitchFamily="18" charset="0"/>
            </a:endParaRPr>
          </a:p>
          <a:p>
            <a:r>
              <a:rPr lang="en-US" baseline="0" dirty="0" smtClean="0">
                <a:latin typeface="Times New Roman" panose="02020603050405020304" pitchFamily="18" charset="0"/>
                <a:cs typeface="Times New Roman" panose="02020603050405020304" pitchFamily="18" charset="0"/>
              </a:rPr>
              <a:t>The picture above shows chlorine test strips. The next picture shows a dishwasher temperature gauge.</a:t>
            </a:r>
            <a:endParaRPr lang="en-US" dirty="0" smtClean="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0734" y="8830658"/>
            <a:ext cx="3038145" cy="464206"/>
          </a:xfrm>
          <a:prstGeom prst="rect">
            <a:avLst/>
          </a:prstGeom>
        </p:spPr>
        <p:txBody>
          <a:bodyPr lIns="88444" tIns="44222" rIns="88444" bIns="44222"/>
          <a:lstStyle/>
          <a:p>
            <a:fld id="{A1FB47BF-8C67-4EFD-A5B0-67C580E8EA4B}" type="slidenum">
              <a:rPr lang="en-CA" smtClean="0"/>
              <a:pPr/>
              <a:t>48</a:t>
            </a:fld>
            <a:endParaRPr lang="en-CA"/>
          </a:p>
        </p:txBody>
      </p:sp>
    </p:spTree>
    <p:extLst>
      <p:ext uri="{BB962C8B-B14F-4D97-AF65-F5344CB8AC3E}">
        <p14:creationId xmlns:p14="http://schemas.microsoft.com/office/powerpoint/2010/main" val="1147674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4439">
              <a:defRPr/>
            </a:pPr>
            <a:r>
              <a:rPr lang="en-US" dirty="0">
                <a:latin typeface="Times New Roman" panose="02020603050405020304" pitchFamily="18" charset="0"/>
                <a:cs typeface="Times New Roman" panose="02020603050405020304" pitchFamily="18" charset="0"/>
              </a:rPr>
              <a:t>The picture is of a high temperature dishwasher gauge.</a:t>
            </a:r>
          </a:p>
          <a:p>
            <a:pPr defTabSz="884439">
              <a:defRPr/>
            </a:pPr>
            <a:endParaRPr lang="en-US" dirty="0">
              <a:latin typeface="Times New Roman" panose="02020603050405020304" pitchFamily="18" charset="0"/>
              <a:cs typeface="Times New Roman" panose="02020603050405020304" pitchFamily="18" charset="0"/>
            </a:endParaRPr>
          </a:p>
          <a:p>
            <a:pPr defTabSz="884439">
              <a:defRPr/>
            </a:pPr>
            <a:r>
              <a:rPr lang="en-US" dirty="0">
                <a:latin typeface="Times New Roman" panose="02020603050405020304" pitchFamily="18" charset="0"/>
                <a:cs typeface="Times New Roman" panose="02020603050405020304" pitchFamily="18" charset="0"/>
              </a:rPr>
              <a:t>A dishwasher that uses heat to sanitize (not a chemical) requires a booster heater which heats water to 82°C at the manifold and to at least 71°C at the plate level in order to sanitize dishes. Water heating equipment can fail; therefore, machine gauges indicating water temperatures should be checked at least daily and recorded. It is a good idea to always double check that the temperature gauge is working properly by using a dishwasher thermometer and running it through the dishwasher to check the maximum temperature reached.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Photo © AHS EPH</a:t>
            </a:r>
          </a:p>
        </p:txBody>
      </p:sp>
      <p:sp>
        <p:nvSpPr>
          <p:cNvPr id="4" name="Slide Number Placeholder 3"/>
          <p:cNvSpPr>
            <a:spLocks noGrp="1"/>
          </p:cNvSpPr>
          <p:nvPr>
            <p:ph type="sldNum" sz="quarter" idx="10"/>
          </p:nvPr>
        </p:nvSpPr>
        <p:spPr>
          <a:xfrm>
            <a:off x="3970734" y="8830658"/>
            <a:ext cx="3038145" cy="464206"/>
          </a:xfrm>
          <a:prstGeom prst="rect">
            <a:avLst/>
          </a:prstGeom>
        </p:spPr>
        <p:txBody>
          <a:bodyPr lIns="88444" tIns="44222" rIns="88444" bIns="44222"/>
          <a:lstStyle/>
          <a:p>
            <a:fld id="{A1FB47BF-8C67-4EFD-A5B0-67C580E8EA4B}" type="slidenum">
              <a:rPr lang="en-CA" smtClean="0"/>
              <a:pPr/>
              <a:t>49</a:t>
            </a:fld>
            <a:endParaRPr lang="en-CA"/>
          </a:p>
        </p:txBody>
      </p:sp>
    </p:spTree>
    <p:extLst>
      <p:ext uri="{BB962C8B-B14F-4D97-AF65-F5344CB8AC3E}">
        <p14:creationId xmlns:p14="http://schemas.microsoft.com/office/powerpoint/2010/main" val="4174541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Times New Roman" panose="02020603050405020304" pitchFamily="18" charset="0"/>
                <a:cs typeface="Times New Roman" panose="02020603050405020304" pitchFamily="18" charset="0"/>
              </a:rPr>
              <a:t>Answer:</a:t>
            </a:r>
            <a:r>
              <a:rPr lang="en-US" baseline="0" dirty="0" smtClean="0">
                <a:latin typeface="Times New Roman" panose="02020603050405020304" pitchFamily="18" charset="0"/>
                <a:cs typeface="Times New Roman" panose="02020603050405020304" pitchFamily="18" charset="0"/>
              </a:rPr>
              <a:t> 4°C - 60°C</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When considering that hot food should be kept hot and cold</a:t>
            </a:r>
            <a:r>
              <a:rPr lang="en-US" baseline="0" dirty="0" smtClean="0">
                <a:latin typeface="Times New Roman" panose="02020603050405020304" pitchFamily="18" charset="0"/>
                <a:cs typeface="Times New Roman" panose="02020603050405020304" pitchFamily="18" charset="0"/>
              </a:rPr>
              <a:t> food should be kept cold, it is important to know the</a:t>
            </a:r>
            <a:r>
              <a:rPr lang="en-US" dirty="0" smtClean="0">
                <a:latin typeface="Times New Roman" panose="02020603050405020304" pitchFamily="18" charset="0"/>
                <a:cs typeface="Times New Roman" panose="02020603050405020304" pitchFamily="18" charset="0"/>
              </a:rPr>
              <a:t> Temperature Danger Zone which</a:t>
            </a:r>
            <a:r>
              <a:rPr lang="en-US" baseline="0" dirty="0" smtClean="0">
                <a:latin typeface="Times New Roman" panose="02020603050405020304" pitchFamily="18" charset="0"/>
                <a:cs typeface="Times New Roman" panose="02020603050405020304" pitchFamily="18" charset="0"/>
              </a:rPr>
              <a:t> is </a:t>
            </a:r>
            <a:r>
              <a:rPr lang="en-US" dirty="0" smtClean="0">
                <a:latin typeface="Times New Roman" panose="02020603050405020304" pitchFamily="18" charset="0"/>
                <a:cs typeface="Times New Roman" panose="02020603050405020304" pitchFamily="18" charset="0"/>
              </a:rPr>
              <a:t>the</a:t>
            </a:r>
            <a:r>
              <a:rPr lang="en-US" baseline="0" dirty="0" smtClean="0">
                <a:latin typeface="Times New Roman" panose="02020603050405020304" pitchFamily="18" charset="0"/>
                <a:cs typeface="Times New Roman" panose="02020603050405020304" pitchFamily="18" charset="0"/>
              </a:rPr>
              <a:t> r</a:t>
            </a:r>
            <a:r>
              <a:rPr lang="en-US" dirty="0" smtClean="0">
                <a:latin typeface="Times New Roman" panose="02020603050405020304" pitchFamily="18" charset="0"/>
                <a:cs typeface="Times New Roman" panose="02020603050405020304" pitchFamily="18" charset="0"/>
              </a:rPr>
              <a:t>ange of temperatures at which bacteria can multiply rapidly</a:t>
            </a:r>
            <a:r>
              <a:rPr lang="en-US" baseline="0" dirty="0" smtClean="0">
                <a:latin typeface="Times New Roman" panose="02020603050405020304" pitchFamily="18" charset="0"/>
                <a:cs typeface="Times New Roman" panose="02020603050405020304" pitchFamily="18" charset="0"/>
              </a:rPr>
              <a:t> to make food unsafe in a short time period. To keep foods hot, keep them at or above 60°C so that bacteria don’t grow and to keep foods cold, keep them at or below 4°C so that bacterial growth is slowed down. The closer the food temperature is to the middle of the danger zone, the faster bacteria can multiply. Ideal temperatures for bacterial growth range from 30 – 45°C. At these temperatures, bacteria can divide into two every 20 minutes. Please note that kitchen temperature often reaches the middle of the danger zone.  </a:t>
            </a: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endParaRPr lang="en-US" baseline="0"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Figure © AHS EPH</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6" tIns="44069" rIns="88136" bIns="44069"/>
          <a:lstStyle/>
          <a:p>
            <a:fld id="{15435324-503F-4D4E-85BF-171D78EECA34}" type="slidenum">
              <a:rPr lang="en-CA" smtClean="0"/>
              <a:pPr/>
              <a:t>5</a:t>
            </a:fld>
            <a:endParaRPr lang="en-CA"/>
          </a:p>
        </p:txBody>
      </p:sp>
    </p:spTree>
    <p:extLst>
      <p:ext uri="{BB962C8B-B14F-4D97-AF65-F5344CB8AC3E}">
        <p14:creationId xmlns:p14="http://schemas.microsoft.com/office/powerpoint/2010/main" val="317175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76594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noChangeArrowheads="1"/>
          </p:cNvSpPr>
          <p:nvPr>
            <p:ph type="sldNum" sz="quarter" idx="5"/>
          </p:nvPr>
        </p:nvSpPr>
        <p:spPr>
          <a:xfrm>
            <a:off x="3970734" y="8830659"/>
            <a:ext cx="3038145" cy="464205"/>
          </a:xfrm>
          <a:prstGeom prst="rect">
            <a:avLst/>
          </a:prstGeom>
          <a:ln/>
        </p:spPr>
        <p:txBody>
          <a:bodyPr lIns="88136" tIns="44069" rIns="88136" bIns="44069"/>
          <a:lstStyle/>
          <a:p>
            <a:fld id="{5C5ED962-5A64-4F07-A2FA-DA83FC4411D6}" type="slidenum">
              <a:rPr lang="en-CA"/>
              <a:pPr/>
              <a:t>7</a:t>
            </a:fld>
            <a:endParaRPr lang="en-CA"/>
          </a:p>
        </p:txBody>
      </p:sp>
      <p:sp>
        <p:nvSpPr>
          <p:cNvPr id="1291266" name="Rectangle 7"/>
          <p:cNvSpPr txBox="1">
            <a:spLocks noGrp="1" noChangeArrowheads="1"/>
          </p:cNvSpPr>
          <p:nvPr/>
        </p:nvSpPr>
        <p:spPr bwMode="auto">
          <a:xfrm>
            <a:off x="3970339" y="8831264"/>
            <a:ext cx="3038476" cy="463549"/>
          </a:xfrm>
          <a:prstGeom prst="rect">
            <a:avLst/>
          </a:prstGeom>
          <a:noFill/>
          <a:ln w="9525">
            <a:noFill/>
            <a:miter lim="800000"/>
            <a:headEnd/>
            <a:tailEnd/>
          </a:ln>
        </p:spPr>
        <p:txBody>
          <a:bodyPr lIns="93142" tIns="46571" rIns="93142" bIns="46571" anchor="b"/>
          <a:lstStyle/>
          <a:p>
            <a:pPr algn="r" defTabSz="931699"/>
            <a:fld id="{ED632DCD-8094-408E-A639-32394774DCBB}" type="slidenum">
              <a:rPr lang="en-CA" sz="1200"/>
              <a:pPr algn="r" defTabSz="931699"/>
              <a:t>7</a:t>
            </a:fld>
            <a:endParaRPr lang="en-CA" sz="1200" dirty="0"/>
          </a:p>
        </p:txBody>
      </p:sp>
      <p:sp>
        <p:nvSpPr>
          <p:cNvPr id="1291267" name="Rectangle 2"/>
          <p:cNvSpPr>
            <a:spLocks noGrp="1" noRot="1" noChangeAspect="1" noChangeArrowheads="1" noTextEdit="1"/>
          </p:cNvSpPr>
          <p:nvPr>
            <p:ph type="sldImg"/>
          </p:nvPr>
        </p:nvSpPr>
        <p:spPr>
          <a:ln/>
        </p:spPr>
      </p:sp>
      <p:sp>
        <p:nvSpPr>
          <p:cNvPr id="1291268" name="Rectangle 4"/>
          <p:cNvSpPr>
            <a:spLocks noGrp="1" noChangeArrowheads="1"/>
          </p:cNvSpPr>
          <p:nvPr>
            <p:ph type="body" idx="1"/>
          </p:nvPr>
        </p:nvSpPr>
        <p:spPr>
          <a:noFill/>
        </p:spPr>
        <p:txBody>
          <a:bodyPr lIns="93142" tIns="46571" rIns="93142" bIns="46571"/>
          <a:lstStyle/>
          <a:p>
            <a:pPr>
              <a:buFontTx/>
              <a:buNone/>
            </a:pPr>
            <a:r>
              <a:rPr lang="en-CA" dirty="0">
                <a:latin typeface="Times New Roman" panose="02020603050405020304" pitchFamily="18" charset="0"/>
                <a:cs typeface="Times New Roman" panose="02020603050405020304" pitchFamily="18" charset="0"/>
              </a:rPr>
              <a:t>The longer you keep potentially hazardous foods in the “danger zone,” the greater the </a:t>
            </a:r>
            <a:r>
              <a:rPr lang="en-CA" dirty="0" smtClean="0">
                <a:latin typeface="Times New Roman" panose="02020603050405020304" pitchFamily="18" charset="0"/>
                <a:cs typeface="Times New Roman" panose="02020603050405020304" pitchFamily="18" charset="0"/>
              </a:rPr>
              <a:t>risk.</a:t>
            </a:r>
            <a:r>
              <a:rPr lang="en-CA" baseline="0"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The rule</a:t>
            </a:r>
            <a:r>
              <a:rPr lang="en-CA" baseline="0" dirty="0" smtClean="0">
                <a:latin typeface="Times New Roman" panose="02020603050405020304" pitchFamily="18" charset="0"/>
                <a:cs typeface="Times New Roman" panose="02020603050405020304" pitchFamily="18" charset="0"/>
              </a:rPr>
              <a:t> to use </a:t>
            </a:r>
            <a:r>
              <a:rPr lang="en-CA" dirty="0" smtClean="0">
                <a:latin typeface="Times New Roman" panose="02020603050405020304" pitchFamily="18" charset="0"/>
                <a:cs typeface="Times New Roman" panose="02020603050405020304" pitchFamily="18" charset="0"/>
              </a:rPr>
              <a:t>is </a:t>
            </a:r>
            <a:r>
              <a:rPr lang="en-CA" dirty="0">
                <a:latin typeface="Times New Roman" panose="02020603050405020304" pitchFamily="18" charset="0"/>
                <a:cs typeface="Times New Roman" panose="02020603050405020304" pitchFamily="18" charset="0"/>
              </a:rPr>
              <a:t>to minimize the time potentially hazardous foods are in the danger zone </a:t>
            </a:r>
            <a:r>
              <a:rPr lang="en-CA" dirty="0" smtClean="0">
                <a:latin typeface="Times New Roman" panose="02020603050405020304" pitchFamily="18" charset="0"/>
                <a:cs typeface="Times New Roman" panose="02020603050405020304" pitchFamily="18" charset="0"/>
              </a:rPr>
              <a:t>to </a:t>
            </a:r>
            <a:r>
              <a:rPr lang="en-CA" dirty="0">
                <a:latin typeface="Times New Roman" panose="02020603050405020304" pitchFamily="18" charset="0"/>
                <a:cs typeface="Times New Roman" panose="02020603050405020304" pitchFamily="18" charset="0"/>
              </a:rPr>
              <a:t>no more than 2 hours</a:t>
            </a:r>
            <a:r>
              <a:rPr lang="en-CA" dirty="0" smtClean="0">
                <a:latin typeface="Times New Roman" panose="02020603050405020304" pitchFamily="18" charset="0"/>
                <a:cs typeface="Times New Roman" panose="02020603050405020304" pitchFamily="18" charset="0"/>
              </a:rPr>
              <a:t>.</a:t>
            </a:r>
          </a:p>
          <a:p>
            <a:pPr>
              <a:buFontTx/>
              <a:buNone/>
            </a:pPr>
            <a:endParaRPr lang="en-CA" dirty="0">
              <a:latin typeface="Times New Roman" panose="02020603050405020304" pitchFamily="18" charset="0"/>
              <a:cs typeface="Times New Roman" panose="02020603050405020304" pitchFamily="18" charset="0"/>
            </a:endParaRPr>
          </a:p>
          <a:p>
            <a:pPr>
              <a:buFontTx/>
              <a:buNone/>
            </a:pPr>
            <a:r>
              <a:rPr lang="en-CA" dirty="0" smtClean="0">
                <a:latin typeface="Times New Roman" panose="02020603050405020304" pitchFamily="18" charset="0"/>
                <a:cs typeface="Times New Roman" panose="02020603050405020304" pitchFamily="18" charset="0"/>
              </a:rPr>
              <a:t>Note: Time </a:t>
            </a:r>
            <a:r>
              <a:rPr lang="en-CA" dirty="0">
                <a:latin typeface="Times New Roman" panose="02020603050405020304" pitchFamily="18" charset="0"/>
                <a:cs typeface="Times New Roman" panose="02020603050405020304" pitchFamily="18" charset="0"/>
              </a:rPr>
              <a:t>spent in the danger zone does not have to be continuous</a:t>
            </a:r>
            <a:r>
              <a:rPr lang="en-CA" dirty="0" smtClean="0">
                <a:latin typeface="Times New Roman" panose="02020603050405020304" pitchFamily="18" charset="0"/>
                <a:cs typeface="Times New Roman" panose="02020603050405020304" pitchFamily="18" charset="0"/>
              </a:rPr>
              <a:t>.</a:t>
            </a:r>
          </a:p>
          <a:p>
            <a:endParaRPr lang="en-US" dirty="0"/>
          </a:p>
          <a:p>
            <a:endParaRPr lang="en-US" dirty="0"/>
          </a:p>
          <a:p>
            <a:endParaRPr lang="en-US" dirty="0"/>
          </a:p>
        </p:txBody>
      </p:sp>
    </p:spTree>
    <p:extLst>
      <p:ext uri="{BB962C8B-B14F-4D97-AF65-F5344CB8AC3E}">
        <p14:creationId xmlns:p14="http://schemas.microsoft.com/office/powerpoint/2010/main" val="1881957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65">
              <a:defRPr/>
            </a:pPr>
            <a:r>
              <a:rPr lang="en-CA" baseline="0" dirty="0" smtClean="0">
                <a:latin typeface="Times New Roman" panose="02020603050405020304" pitchFamily="18" charset="0"/>
                <a:cs typeface="Times New Roman" panose="02020603050405020304" pitchFamily="18" charset="0"/>
              </a:rPr>
              <a:t>Usually there are more than one bacterial cell in food so it doesn’t take long to get high levels of bacteria in a short while, in a real life scenario. </a:t>
            </a:r>
          </a:p>
          <a:p>
            <a:pPr defTabSz="881365">
              <a:defRPr/>
            </a:pPr>
            <a:endParaRPr lang="en-CA" baseline="0" dirty="0" smtClean="0">
              <a:latin typeface="Times New Roman" panose="02020603050405020304" pitchFamily="18" charset="0"/>
              <a:cs typeface="Times New Roman" panose="02020603050405020304" pitchFamily="18" charset="0"/>
            </a:endParaRPr>
          </a:p>
          <a:p>
            <a:pPr defTabSz="881365">
              <a:defRPr/>
            </a:pPr>
            <a:endParaRPr lang="en-CA" dirty="0" smtClean="0">
              <a:latin typeface="Times New Roman" panose="02020603050405020304" pitchFamily="18" charset="0"/>
              <a:cs typeface="Times New Roman" panose="02020603050405020304" pitchFamily="18" charset="0"/>
            </a:endParaRPr>
          </a:p>
          <a:p>
            <a:pPr defTabSz="881365">
              <a:defRPr/>
            </a:pPr>
            <a:r>
              <a:rPr lang="en-CA" dirty="0" smtClean="0">
                <a:latin typeface="Times New Roman" panose="02020603050405020304" pitchFamily="18" charset="0"/>
                <a:cs typeface="Times New Roman" panose="02020603050405020304" pitchFamily="18" charset="0"/>
              </a:rPr>
              <a:t>Figure © AHS</a:t>
            </a:r>
            <a:r>
              <a:rPr lang="en-CA" baseline="0" dirty="0" smtClean="0">
                <a:latin typeface="Times New Roman" panose="02020603050405020304" pitchFamily="18" charset="0"/>
                <a:cs typeface="Times New Roman" panose="02020603050405020304" pitchFamily="18" charset="0"/>
              </a:rPr>
              <a:t> EPH</a:t>
            </a:r>
            <a:endParaRPr lang="en-CA"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6" tIns="44069" rIns="88136" bIns="44069"/>
          <a:lstStyle/>
          <a:p>
            <a:fld id="{15435324-503F-4D4E-85BF-171D78EECA34}" type="slidenum">
              <a:rPr lang="en-CA" smtClean="0"/>
              <a:pPr/>
              <a:t>8</a:t>
            </a:fld>
            <a:endParaRPr lang="en-CA"/>
          </a:p>
        </p:txBody>
      </p:sp>
    </p:spTree>
    <p:extLst>
      <p:ext uri="{BB962C8B-B14F-4D97-AF65-F5344CB8AC3E}">
        <p14:creationId xmlns:p14="http://schemas.microsoft.com/office/powerpoint/2010/main" val="2459727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365">
              <a:defRPr/>
            </a:pPr>
            <a:r>
              <a:rPr lang="en-CA" dirty="0" smtClean="0">
                <a:latin typeface="Times New Roman" panose="02020603050405020304" pitchFamily="18" charset="0"/>
                <a:cs typeface="Times New Roman" panose="02020603050405020304" pitchFamily="18" charset="0"/>
              </a:rPr>
              <a:t>Figure © AHS</a:t>
            </a:r>
            <a:r>
              <a:rPr lang="en-CA" baseline="0" dirty="0" smtClean="0">
                <a:latin typeface="Times New Roman" panose="02020603050405020304" pitchFamily="18" charset="0"/>
                <a:cs typeface="Times New Roman" panose="02020603050405020304" pitchFamily="18" charset="0"/>
              </a:rPr>
              <a:t> EPH</a:t>
            </a:r>
            <a:endParaRPr lang="en-CA" dirty="0" smtClean="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a:xfrm>
            <a:off x="3970734" y="8830659"/>
            <a:ext cx="3038145" cy="464205"/>
          </a:xfrm>
          <a:prstGeom prst="rect">
            <a:avLst/>
          </a:prstGeom>
        </p:spPr>
        <p:txBody>
          <a:bodyPr lIns="88136" tIns="44069" rIns="88136" bIns="44069"/>
          <a:lstStyle/>
          <a:p>
            <a:fld id="{15435324-503F-4D4E-85BF-171D78EECA34}" type="slidenum">
              <a:rPr lang="en-CA" smtClean="0"/>
              <a:pPr/>
              <a:t>9</a:t>
            </a:fld>
            <a:endParaRPr lang="en-CA"/>
          </a:p>
        </p:txBody>
      </p:sp>
    </p:spTree>
    <p:extLst>
      <p:ext uri="{BB962C8B-B14F-4D97-AF65-F5344CB8AC3E}">
        <p14:creationId xmlns:p14="http://schemas.microsoft.com/office/powerpoint/2010/main" val="2407351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403" name="Picture 43" descr="template power point_cover"/>
          <p:cNvPicPr>
            <a:picLocks noChangeAspect="1" noChangeArrowheads="1"/>
          </p:cNvPicPr>
          <p:nvPr userDrawn="1"/>
        </p:nvPicPr>
        <p:blipFill>
          <a:blip r:embed="rId2" cstate="print"/>
          <a:srcRect/>
          <a:stretch>
            <a:fillRect/>
          </a:stretch>
        </p:blipFill>
        <p:spPr bwMode="auto">
          <a:xfrm>
            <a:off x="0" y="128588"/>
            <a:ext cx="9144000" cy="6650037"/>
          </a:xfrm>
          <a:prstGeom prst="rect">
            <a:avLst/>
          </a:prstGeom>
          <a:noFill/>
        </p:spPr>
      </p:pic>
      <p:sp>
        <p:nvSpPr>
          <p:cNvPr id="15385" name="Rectangle 25"/>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5386" name="Rectangle 26"/>
          <p:cNvSpPr>
            <a:spLocks noChangeArrowheads="1"/>
          </p:cNvSpPr>
          <p:nvPr userDrawn="1"/>
        </p:nvSpPr>
        <p:spPr bwMode="auto">
          <a:xfrm>
            <a:off x="549275" y="1535114"/>
            <a:ext cx="8034339" cy="995362"/>
          </a:xfrm>
          <a:prstGeom prst="rect">
            <a:avLst/>
          </a:prstGeom>
          <a:solidFill>
            <a:srgbClr val="DDDDDD"/>
          </a:solidFill>
          <a:ln w="76200">
            <a:solidFill>
              <a:srgbClr val="00B173"/>
            </a:solidFill>
            <a:miter lim="800000"/>
            <a:headEnd/>
            <a:tailEnd/>
          </a:ln>
          <a:effectLst/>
        </p:spPr>
        <p:txBody>
          <a:bodyPr/>
          <a:lstStyle/>
          <a:p>
            <a:pPr algn="ctr">
              <a:spcBef>
                <a:spcPct val="20000"/>
              </a:spcBef>
            </a:pPr>
            <a:endParaRPr lang="en-US" sz="2400"/>
          </a:p>
        </p:txBody>
      </p:sp>
      <p:sp>
        <p:nvSpPr>
          <p:cNvPr id="15384" name="Rectangle 24"/>
          <p:cNvSpPr>
            <a:spLocks noGrp="1" noChangeArrowheads="1"/>
          </p:cNvSpPr>
          <p:nvPr>
            <p:ph type="ctrTitle" sz="quarter"/>
          </p:nvPr>
        </p:nvSpPr>
        <p:spPr>
          <a:xfrm>
            <a:off x="574675" y="1292226"/>
            <a:ext cx="7996239" cy="1470025"/>
          </a:xfrm>
        </p:spPr>
        <p:txBody>
          <a:bodyPr/>
          <a:lstStyle>
            <a:lvl1pPr marL="0" algn="ct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8114" y="766764"/>
            <a:ext cx="2162175" cy="5237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 y="766764"/>
            <a:ext cx="6335713" cy="5237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1814" y="2057401"/>
            <a:ext cx="3983037"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7250" y="2057401"/>
            <a:ext cx="3983039" cy="3946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2" name="Picture 38" descr="template power point_inside"/>
          <p:cNvPicPr>
            <a:picLocks noChangeAspect="1" noChangeArrowheads="1"/>
          </p:cNvPicPr>
          <p:nvPr userDrawn="1"/>
        </p:nvPicPr>
        <p:blipFill>
          <a:blip r:embed="rId13" cstate="print"/>
          <a:srcRect/>
          <a:stretch>
            <a:fillRect/>
          </a:stretch>
        </p:blipFill>
        <p:spPr bwMode="auto">
          <a:xfrm>
            <a:off x="0" y="128588"/>
            <a:ext cx="9144000" cy="6650037"/>
          </a:xfrm>
          <a:prstGeom prst="rect">
            <a:avLst/>
          </a:prstGeom>
          <a:noFill/>
        </p:spPr>
      </p:pic>
      <p:sp>
        <p:nvSpPr>
          <p:cNvPr id="1040" name="Rectangle 16"/>
          <p:cNvSpPr>
            <a:spLocks noGrp="1" noChangeArrowheads="1"/>
          </p:cNvSpPr>
          <p:nvPr>
            <p:ph type="title"/>
          </p:nvPr>
        </p:nvSpPr>
        <p:spPr bwMode="auto">
          <a:xfrm>
            <a:off x="1" y="766763"/>
            <a:ext cx="8631239"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41" name="Rectangle 17"/>
          <p:cNvSpPr>
            <a:spLocks noGrp="1" noChangeArrowheads="1"/>
          </p:cNvSpPr>
          <p:nvPr>
            <p:ph type="body" idx="1"/>
          </p:nvPr>
        </p:nvSpPr>
        <p:spPr bwMode="auto">
          <a:xfrm>
            <a:off x="531813" y="2057401"/>
            <a:ext cx="8118475" cy="394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2" name="Text Box 28"/>
          <p:cNvSpPr txBox="1">
            <a:spLocks noChangeArrowheads="1"/>
          </p:cNvSpPr>
          <p:nvPr userDrawn="1"/>
        </p:nvSpPr>
        <p:spPr bwMode="auto">
          <a:xfrm>
            <a:off x="8340726" y="6284913"/>
            <a:ext cx="504825" cy="369332"/>
          </a:xfrm>
          <a:prstGeom prst="rect">
            <a:avLst/>
          </a:prstGeom>
          <a:noFill/>
          <a:ln w="9525">
            <a:noFill/>
            <a:miter lim="800000"/>
            <a:headEnd/>
            <a:tailEnd/>
          </a:ln>
          <a:effectLst/>
        </p:spPr>
        <p:txBody>
          <a:bodyPr>
            <a:spAutoFit/>
          </a:bodyPr>
          <a:lstStyle/>
          <a:p>
            <a:pPr algn="ctr">
              <a:spcBef>
                <a:spcPct val="50000"/>
              </a:spcBef>
            </a:pPr>
            <a:fld id="{F3270C64-A0ED-4919-8349-CD60513C326E}" type="slidenum">
              <a:rPr lang="en-CA">
                <a:solidFill>
                  <a:schemeClr val="bg1"/>
                </a:solidFill>
              </a:rPr>
              <a:pPr algn="ctr">
                <a:spcBef>
                  <a:spcPct val="50000"/>
                </a:spcBef>
              </a:pPr>
              <a:t>‹#›</a:t>
            </a:fld>
            <a:endParaRPr lang="en-CA">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marL="444500" algn="l" rtl="0" fontAlgn="base">
        <a:spcBef>
          <a:spcPct val="0"/>
        </a:spcBef>
        <a:spcAft>
          <a:spcPct val="0"/>
        </a:spcAft>
        <a:defRPr sz="3600" b="1">
          <a:solidFill>
            <a:srgbClr val="0065BD"/>
          </a:solidFill>
          <a:latin typeface="+mj-lt"/>
          <a:ea typeface="+mj-ea"/>
          <a:cs typeface="+mj-cs"/>
        </a:defRPr>
      </a:lvl1pPr>
      <a:lvl2pPr marL="444500" algn="l" rtl="0" fontAlgn="base">
        <a:spcBef>
          <a:spcPct val="0"/>
        </a:spcBef>
        <a:spcAft>
          <a:spcPct val="0"/>
        </a:spcAft>
        <a:defRPr sz="3600" b="1">
          <a:solidFill>
            <a:srgbClr val="0065BD"/>
          </a:solidFill>
          <a:latin typeface="Arial" charset="0"/>
        </a:defRPr>
      </a:lvl2pPr>
      <a:lvl3pPr marL="444500" algn="l" rtl="0" fontAlgn="base">
        <a:spcBef>
          <a:spcPct val="0"/>
        </a:spcBef>
        <a:spcAft>
          <a:spcPct val="0"/>
        </a:spcAft>
        <a:defRPr sz="3600" b="1">
          <a:solidFill>
            <a:srgbClr val="0065BD"/>
          </a:solidFill>
          <a:latin typeface="Arial" charset="0"/>
        </a:defRPr>
      </a:lvl3pPr>
      <a:lvl4pPr marL="444500" algn="l" rtl="0" fontAlgn="base">
        <a:spcBef>
          <a:spcPct val="0"/>
        </a:spcBef>
        <a:spcAft>
          <a:spcPct val="0"/>
        </a:spcAft>
        <a:defRPr sz="3600" b="1">
          <a:solidFill>
            <a:srgbClr val="0065BD"/>
          </a:solidFill>
          <a:latin typeface="Arial" charset="0"/>
        </a:defRPr>
      </a:lvl4pPr>
      <a:lvl5pPr marL="444500" algn="l" rtl="0" fontAlgn="base">
        <a:spcBef>
          <a:spcPct val="0"/>
        </a:spcBef>
        <a:spcAft>
          <a:spcPct val="0"/>
        </a:spcAft>
        <a:defRPr sz="3600" b="1">
          <a:solidFill>
            <a:srgbClr val="0065BD"/>
          </a:solidFill>
          <a:latin typeface="Arial" charset="0"/>
        </a:defRPr>
      </a:lvl5pPr>
      <a:lvl6pPr marL="901700" algn="l" rtl="0" fontAlgn="base">
        <a:spcBef>
          <a:spcPct val="0"/>
        </a:spcBef>
        <a:spcAft>
          <a:spcPct val="0"/>
        </a:spcAft>
        <a:defRPr sz="3600" b="1">
          <a:solidFill>
            <a:srgbClr val="0065BD"/>
          </a:solidFill>
          <a:latin typeface="Arial" charset="0"/>
        </a:defRPr>
      </a:lvl6pPr>
      <a:lvl7pPr marL="1358900" algn="l" rtl="0" fontAlgn="base">
        <a:spcBef>
          <a:spcPct val="0"/>
        </a:spcBef>
        <a:spcAft>
          <a:spcPct val="0"/>
        </a:spcAft>
        <a:defRPr sz="3600" b="1">
          <a:solidFill>
            <a:srgbClr val="0065BD"/>
          </a:solidFill>
          <a:latin typeface="Arial" charset="0"/>
        </a:defRPr>
      </a:lvl7pPr>
      <a:lvl8pPr marL="1816100" algn="l" rtl="0" fontAlgn="base">
        <a:spcBef>
          <a:spcPct val="0"/>
        </a:spcBef>
        <a:spcAft>
          <a:spcPct val="0"/>
        </a:spcAft>
        <a:defRPr sz="3600" b="1">
          <a:solidFill>
            <a:srgbClr val="0065BD"/>
          </a:solidFill>
          <a:latin typeface="Arial" charset="0"/>
        </a:defRPr>
      </a:lvl8pPr>
      <a:lvl9pPr marL="2273300" algn="l" rtl="0" fontAlgn="base">
        <a:spcBef>
          <a:spcPct val="0"/>
        </a:spcBef>
        <a:spcAft>
          <a:spcPct val="0"/>
        </a:spcAft>
        <a:defRPr sz="3600" b="1">
          <a:solidFill>
            <a:srgbClr val="0065BD"/>
          </a:solidFill>
          <a:latin typeface="Arial"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https://creativecommons.org/licenses/by-nc-sa/4.0/"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5.x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7.xml"/><Relationship Id="rId7" Type="http://schemas.openxmlformats.org/officeDocument/2006/relationships/image" Target="../media/image23.png"/><Relationship Id="rId2" Type="http://schemas.openxmlformats.org/officeDocument/2006/relationships/slideLayout" Target="../slideLayouts/slideLayout4.xml"/><Relationship Id="rId1" Type="http://schemas.openxmlformats.org/officeDocument/2006/relationships/tags" Target="../tags/tag1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ags" Target="../tags/tag21.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23.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25.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27.xml"/><Relationship Id="rId5" Type="http://schemas.openxmlformats.org/officeDocument/2006/relationships/image" Target="../media/image30.jpe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32.xml"/><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39.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38.xml"/><Relationship Id="rId5" Type="http://schemas.openxmlformats.org/officeDocument/2006/relationships/image" Target="../media/image41.png"/><Relationship Id="rId4"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0.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xml"/><Relationship Id="rId1" Type="http://schemas.openxmlformats.org/officeDocument/2006/relationships/tags" Target="../tags/tag44.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7.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4.xml"/><Relationship Id="rId1" Type="http://schemas.openxmlformats.org/officeDocument/2006/relationships/tags" Target="../tags/tag49.xml"/><Relationship Id="rId4" Type="http://schemas.openxmlformats.org/officeDocument/2006/relationships/image" Target="../media/image49.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4.xml"/><Relationship Id="rId1" Type="http://schemas.openxmlformats.org/officeDocument/2006/relationships/tags" Target="../tags/tag50.xml"/><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lstStyle/>
          <a:p>
            <a:endParaRPr lang="en-US" dirty="0"/>
          </a:p>
        </p:txBody>
      </p:sp>
      <p:sp>
        <p:nvSpPr>
          <p:cNvPr id="3" name="Title 2"/>
          <p:cNvSpPr>
            <a:spLocks noGrp="1"/>
          </p:cNvSpPr>
          <p:nvPr>
            <p:ph type="ctrTitle" sz="quarter"/>
          </p:nvPr>
        </p:nvSpPr>
        <p:spPr/>
        <p:txBody>
          <a:bodyPr/>
          <a:lstStyle/>
          <a:p>
            <a:r>
              <a:rPr lang="en-US" dirty="0" smtClean="0"/>
              <a:t>Food Safety Facts: Bingo</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979713" y="2660915"/>
            <a:ext cx="5256583" cy="3504389"/>
          </a:xfrm>
          <a:prstGeom prst="rect">
            <a:avLst/>
          </a:prstGeom>
        </p:spPr>
      </p:pic>
      <p:sp>
        <p:nvSpPr>
          <p:cNvPr id="5" name="TextBox 4"/>
          <p:cNvSpPr txBox="1"/>
          <p:nvPr/>
        </p:nvSpPr>
        <p:spPr>
          <a:xfrm>
            <a:off x="7495863" y="5808346"/>
            <a:ext cx="1512168" cy="461665"/>
          </a:xfrm>
          <a:prstGeom prst="rect">
            <a:avLst/>
          </a:prstGeom>
          <a:noFill/>
        </p:spPr>
        <p:txBody>
          <a:bodyPr wrap="square" rtlCol="0">
            <a:spAutoFit/>
          </a:bodyPr>
          <a:lstStyle/>
          <a:p>
            <a:pPr algn="r"/>
            <a:r>
              <a:rPr lang="en-US" sz="800" dirty="0" smtClean="0"/>
              <a:t>PUB-0011-201806</a:t>
            </a:r>
          </a:p>
          <a:p>
            <a:pPr algn="r"/>
            <a:r>
              <a:rPr lang="en-US" altLang="en-US" sz="800" dirty="0">
                <a:hlinkClick r:id="rId5"/>
              </a:rPr>
              <a:t>CC BY-NC-SA 4.0</a:t>
            </a:r>
            <a:endParaRPr lang="en-US" altLang="en-US" sz="800" dirty="0"/>
          </a:p>
          <a:p>
            <a:pPr algn="r"/>
            <a:endParaRPr lang="en-US" sz="800" dirty="0"/>
          </a:p>
        </p:txBody>
      </p:sp>
    </p:spTree>
    <p:custDataLst>
      <p:tags r:id="rId1"/>
    </p:custDataLst>
    <p:extLst>
      <p:ext uri="{BB962C8B-B14F-4D97-AF65-F5344CB8AC3E}">
        <p14:creationId xmlns:p14="http://schemas.microsoft.com/office/powerpoint/2010/main" val="2736305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Food must be cooked to what temperature to make sure it is safely cooked?</a:t>
            </a:r>
            <a:endParaRPr lang="en-CA" sz="3200" b="1" dirty="0"/>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88840"/>
            <a:ext cx="3771900" cy="1143000"/>
          </a:xfrm>
        </p:spPr>
        <p:txBody>
          <a:bodyPr/>
          <a:lstStyle/>
          <a:p>
            <a:r>
              <a:rPr lang="en-CA" sz="3200" b="0" dirty="0" smtClean="0">
                <a:solidFill>
                  <a:schemeClr val="tx1"/>
                </a:solidFill>
              </a:rPr>
              <a:t>Cook foods thoroughly.</a:t>
            </a:r>
            <a:endParaRPr lang="en-US" sz="2000" b="0" dirty="0">
              <a:solidFill>
                <a:schemeClr val="tx1"/>
              </a:solidFill>
            </a:endParaRPr>
          </a:p>
        </p:txBody>
      </p:sp>
      <p:pic>
        <p:nvPicPr>
          <p:cNvPr id="5" name="Picture 4"/>
          <p:cNvPicPr>
            <a:picLocks noChangeAspect="1" noChangeArrowheads="1"/>
          </p:cNvPicPr>
          <p:nvPr/>
        </p:nvPicPr>
        <p:blipFill>
          <a:blip r:embed="rId4" cstate="email"/>
          <a:srcRect/>
          <a:stretch>
            <a:fillRect/>
          </a:stretch>
        </p:blipFill>
        <p:spPr bwMode="auto">
          <a:xfrm>
            <a:off x="4267199" y="1184954"/>
            <a:ext cx="4330889" cy="47283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Multiply 6"/>
          <p:cNvSpPr/>
          <p:nvPr/>
        </p:nvSpPr>
        <p:spPr>
          <a:xfrm rot="581668">
            <a:off x="5936679" y="229038"/>
            <a:ext cx="2975321" cy="3007768"/>
          </a:xfrm>
          <a:prstGeom prst="mathMultiply">
            <a:avLst>
              <a:gd name="adj1" fmla="val 15207"/>
            </a:avLst>
          </a:prstGeom>
          <a:gradFill flip="none" rotWithShape="1">
            <a:gsLst>
              <a:gs pos="0">
                <a:srgbClr val="FC7F18"/>
              </a:gs>
              <a:gs pos="29000">
                <a:srgbClr val="FF0000"/>
              </a:gs>
              <a:gs pos="68000">
                <a:srgbClr val="C00000"/>
              </a:gs>
              <a:gs pos="100000">
                <a:srgbClr val="FF000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95536" y="1054477"/>
            <a:ext cx="3486150" cy="646331"/>
          </a:xfrm>
          <a:prstGeom prst="rect">
            <a:avLst/>
          </a:prstGeom>
        </p:spPr>
        <p:txBody>
          <a:bodyPr wrap="square">
            <a:spAutoFit/>
          </a:bodyPr>
          <a:lstStyle/>
          <a:p>
            <a:r>
              <a:rPr lang="en-CA" sz="3600" b="1" dirty="0" smtClean="0">
                <a:solidFill>
                  <a:srgbClr val="0065BD"/>
                </a:solidFill>
                <a:latin typeface="+mj-lt"/>
                <a:ea typeface="+mj-ea"/>
                <a:cs typeface="+mj-cs"/>
              </a:rPr>
              <a:t>Cooking</a:t>
            </a:r>
            <a:endParaRPr lang="en-US" sz="3600" b="1" dirty="0">
              <a:solidFill>
                <a:srgbClr val="0065BD"/>
              </a:solidFill>
              <a:latin typeface="+mj-lt"/>
              <a:ea typeface="+mj-ea"/>
              <a:cs typeface="+mj-cs"/>
            </a:endParaRPr>
          </a:p>
        </p:txBody>
      </p:sp>
      <p:sp>
        <p:nvSpPr>
          <p:cNvPr id="9" name="Rectangle 8"/>
          <p:cNvSpPr/>
          <p:nvPr/>
        </p:nvSpPr>
        <p:spPr>
          <a:xfrm>
            <a:off x="531812" y="3131840"/>
            <a:ext cx="3487737" cy="1815882"/>
          </a:xfrm>
          <a:prstGeom prst="rect">
            <a:avLst/>
          </a:prstGeom>
        </p:spPr>
        <p:txBody>
          <a:bodyPr wrap="square">
            <a:spAutoFit/>
          </a:bodyPr>
          <a:lstStyle/>
          <a:p>
            <a:pPr marL="342900" lvl="0" indent="-342900">
              <a:spcBef>
                <a:spcPct val="20000"/>
              </a:spcBef>
              <a:buFontTx/>
              <a:buChar char="•"/>
            </a:pPr>
            <a:r>
              <a:rPr lang="en-US" sz="2800" kern="0" dirty="0">
                <a:solidFill>
                  <a:srgbClr val="000000"/>
                </a:solidFill>
                <a:latin typeface="Arial"/>
              </a:rPr>
              <a:t>m</a:t>
            </a:r>
            <a:r>
              <a:rPr lang="en-US" sz="2800" kern="0" dirty="0" smtClean="0">
                <a:solidFill>
                  <a:srgbClr val="000000"/>
                </a:solidFill>
                <a:latin typeface="Arial"/>
              </a:rPr>
              <a:t>inimum </a:t>
            </a:r>
            <a:r>
              <a:rPr lang="en-US" sz="2800" kern="0" dirty="0">
                <a:solidFill>
                  <a:srgbClr val="000000"/>
                </a:solidFill>
                <a:latin typeface="Arial"/>
              </a:rPr>
              <a:t>internal temperature </a:t>
            </a:r>
            <a:r>
              <a:rPr lang="en-US" sz="2800" kern="0" dirty="0" smtClean="0">
                <a:solidFill>
                  <a:srgbClr val="000000"/>
                </a:solidFill>
                <a:latin typeface="Arial"/>
              </a:rPr>
              <a:t>of </a:t>
            </a:r>
            <a:r>
              <a:rPr lang="en-US" sz="2800" kern="0" dirty="0" smtClean="0">
                <a:solidFill>
                  <a:srgbClr val="00863D"/>
                </a:solidFill>
                <a:latin typeface="Arial"/>
              </a:rPr>
              <a:t>74</a:t>
            </a:r>
            <a:r>
              <a:rPr lang="en-US" sz="2800" kern="0" dirty="0" smtClean="0">
                <a:solidFill>
                  <a:srgbClr val="00863D"/>
                </a:solidFill>
                <a:latin typeface="Arial"/>
                <a:cs typeface="Arial"/>
              </a:rPr>
              <a:t>°</a:t>
            </a:r>
            <a:r>
              <a:rPr lang="en-US" sz="2800" kern="0" dirty="0" smtClean="0">
                <a:solidFill>
                  <a:srgbClr val="00863D"/>
                </a:solidFill>
                <a:latin typeface="Arial"/>
              </a:rPr>
              <a:t>C</a:t>
            </a:r>
            <a:r>
              <a:rPr lang="en-US" sz="2800" kern="0" dirty="0" smtClean="0">
                <a:solidFill>
                  <a:srgbClr val="C00000"/>
                </a:solidFill>
                <a:latin typeface="Arial"/>
              </a:rPr>
              <a:t> </a:t>
            </a:r>
            <a:r>
              <a:rPr lang="en-US" sz="2800" kern="0" dirty="0">
                <a:solidFill>
                  <a:srgbClr val="000000"/>
                </a:solidFill>
                <a:latin typeface="Arial"/>
              </a:rPr>
              <a:t>for </a:t>
            </a:r>
            <a:r>
              <a:rPr lang="en-US" sz="2800" kern="0" dirty="0">
                <a:solidFill>
                  <a:srgbClr val="00863D"/>
                </a:solidFill>
                <a:latin typeface="Arial"/>
              </a:rPr>
              <a:t>15 </a:t>
            </a:r>
            <a:r>
              <a:rPr lang="en-US" sz="2800" kern="0" dirty="0" smtClean="0">
                <a:solidFill>
                  <a:srgbClr val="00863D"/>
                </a:solidFill>
                <a:latin typeface="Arial"/>
              </a:rPr>
              <a:t>seconds</a:t>
            </a:r>
            <a:endParaRPr lang="en-US" sz="2800" kern="0" dirty="0">
              <a:solidFill>
                <a:srgbClr val="000000"/>
              </a:solidFill>
              <a:latin typeface="Arial"/>
            </a:endParaRPr>
          </a:p>
        </p:txBody>
      </p:sp>
    </p:spTree>
    <p:custDataLst>
      <p:tags r:id="rId1"/>
    </p:custDataLst>
    <p:extLst>
      <p:ext uri="{BB962C8B-B14F-4D97-AF65-F5344CB8AC3E}">
        <p14:creationId xmlns:p14="http://schemas.microsoft.com/office/powerpoint/2010/main" val="16915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23091" b="18499"/>
          <a:stretch/>
        </p:blipFill>
        <p:spPr>
          <a:xfrm>
            <a:off x="315867" y="3768436"/>
            <a:ext cx="8349343" cy="2133600"/>
          </a:xfrm>
          <a:prstGeom prst="rect">
            <a:avLst/>
          </a:prstGeom>
        </p:spPr>
      </p:pic>
      <p:sp>
        <p:nvSpPr>
          <p:cNvPr id="2" name="Title 1"/>
          <p:cNvSpPr>
            <a:spLocks noGrp="1"/>
          </p:cNvSpPr>
          <p:nvPr>
            <p:ph type="title"/>
          </p:nvPr>
        </p:nvSpPr>
        <p:spPr>
          <a:xfrm>
            <a:off x="0" y="766763"/>
            <a:ext cx="9144000" cy="1143000"/>
          </a:xfrm>
        </p:spPr>
        <p:txBody>
          <a:bodyPr/>
          <a:lstStyle/>
          <a:p>
            <a:r>
              <a:rPr lang="en-US" dirty="0" smtClean="0"/>
              <a:t>Thermometers		</a:t>
            </a:r>
            <a:endParaRPr lang="en-US" sz="2400" dirty="0"/>
          </a:p>
        </p:txBody>
      </p:sp>
      <p:sp>
        <p:nvSpPr>
          <p:cNvPr id="3" name="Content Placeholder 2"/>
          <p:cNvSpPr>
            <a:spLocks noGrp="1"/>
          </p:cNvSpPr>
          <p:nvPr>
            <p:ph sz="half" idx="1"/>
          </p:nvPr>
        </p:nvSpPr>
        <p:spPr>
          <a:xfrm>
            <a:off x="537026" y="2132856"/>
            <a:ext cx="7921174" cy="3946525"/>
          </a:xfrm>
        </p:spPr>
        <p:txBody>
          <a:bodyPr/>
          <a:lstStyle/>
          <a:p>
            <a:r>
              <a:rPr lang="en-US" sz="3200" dirty="0" smtClean="0"/>
              <a:t>Thermometers are the only sure way to know if a food is safely cooked.</a:t>
            </a:r>
          </a:p>
          <a:p>
            <a:r>
              <a:rPr lang="en-US" sz="3200" dirty="0" smtClean="0"/>
              <a:t>Measure inside the thickest part of the food.</a:t>
            </a:r>
            <a:endParaRPr lang="en-US" sz="3200" dirty="0"/>
          </a:p>
        </p:txBody>
      </p:sp>
    </p:spTree>
    <p:custDataLst>
      <p:tags r:id="rId1"/>
    </p:custDataLst>
    <p:extLst>
      <p:ext uri="{BB962C8B-B14F-4D97-AF65-F5344CB8AC3E}">
        <p14:creationId xmlns:p14="http://schemas.microsoft.com/office/powerpoint/2010/main" val="2938548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The color of food while it is cooking tells you what?</a:t>
            </a:r>
            <a:endParaRPr lang="en-CA" sz="3200" b="1"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Color Means </a:t>
            </a:r>
            <a:r>
              <a:rPr lang="en-US" dirty="0" smtClean="0">
                <a:solidFill>
                  <a:srgbClr val="00863D"/>
                </a:solidFill>
              </a:rPr>
              <a:t>Nothing</a:t>
            </a:r>
            <a:endParaRPr lang="en-US" dirty="0">
              <a:solidFill>
                <a:srgbClr val="00863D"/>
              </a:solidFill>
            </a:endParaRPr>
          </a:p>
        </p:txBody>
      </p:sp>
      <p:sp>
        <p:nvSpPr>
          <p:cNvPr id="3" name="Content Placeholder 2"/>
          <p:cNvSpPr>
            <a:spLocks noGrp="1"/>
          </p:cNvSpPr>
          <p:nvPr>
            <p:ph sz="half" idx="1"/>
          </p:nvPr>
        </p:nvSpPr>
        <p:spPr>
          <a:xfrm>
            <a:off x="473756" y="1828800"/>
            <a:ext cx="4952444" cy="4610100"/>
          </a:xfrm>
        </p:spPr>
        <p:txBody>
          <a:bodyPr/>
          <a:lstStyle/>
          <a:p>
            <a:pPr marL="0" indent="0">
              <a:buNone/>
            </a:pPr>
            <a:r>
              <a:rPr lang="en-US" sz="3200" dirty="0" smtClean="0"/>
              <a:t>1 out of 4 hamburger patties turn brown before fully cooked.</a:t>
            </a:r>
            <a:endParaRPr lang="en-US" sz="1000" dirty="0" smtClean="0"/>
          </a:p>
          <a:p>
            <a:pPr lvl="1">
              <a:buFont typeface="Arial" panose="020B0604020202020204" pitchFamily="34" charset="0"/>
              <a:buChar char="•"/>
            </a:pPr>
            <a:r>
              <a:rPr lang="en-US" sz="2800" dirty="0" smtClean="0"/>
              <a:t>Sometimes patties that are still pink inside may be safely cooked.</a:t>
            </a:r>
            <a:endParaRPr lang="en-US" sz="1000" dirty="0" smtClean="0"/>
          </a:p>
          <a:p>
            <a:pPr lvl="1">
              <a:buFont typeface="Arial" panose="020B0604020202020204" pitchFamily="34" charset="0"/>
              <a:buChar char="•"/>
            </a:pPr>
            <a:r>
              <a:rPr lang="en-CA" sz="2800" dirty="0" smtClean="0"/>
              <a:t>“Juices run clear” and “piping hot” don’t mean the food is safe to eat.</a:t>
            </a:r>
            <a:endParaRPr lang="en-US" sz="1050" dirty="0" smtClean="0"/>
          </a:p>
          <a:p>
            <a:endParaRPr lang="en-US" sz="3200" dirty="0" smtClean="0"/>
          </a:p>
          <a:p>
            <a:endParaRPr lang="en-US" sz="3200" dirty="0"/>
          </a:p>
        </p:txBody>
      </p:sp>
      <p:grpSp>
        <p:nvGrpSpPr>
          <p:cNvPr id="4" name="Group 25"/>
          <p:cNvGrpSpPr/>
          <p:nvPr/>
        </p:nvGrpSpPr>
        <p:grpSpPr>
          <a:xfrm>
            <a:off x="5251271" y="2141181"/>
            <a:ext cx="3580632" cy="3352441"/>
            <a:chOff x="4992914" y="2293028"/>
            <a:chExt cx="3868018" cy="3621512"/>
          </a:xfrm>
        </p:grpSpPr>
        <p:grpSp>
          <p:nvGrpSpPr>
            <p:cNvPr id="5" name="Group 15"/>
            <p:cNvGrpSpPr/>
            <p:nvPr/>
          </p:nvGrpSpPr>
          <p:grpSpPr>
            <a:xfrm>
              <a:off x="4992914" y="2293028"/>
              <a:ext cx="1872343" cy="1799773"/>
              <a:chOff x="4992914" y="2293028"/>
              <a:chExt cx="1872343" cy="1799773"/>
            </a:xfrm>
          </p:grpSpPr>
          <p:sp>
            <p:nvSpPr>
              <p:cNvPr id="14" name="5-Point Star 13"/>
              <p:cNvSpPr/>
              <p:nvPr/>
            </p:nvSpPr>
            <p:spPr>
              <a:xfrm>
                <a:off x="4992914" y="2293028"/>
                <a:ext cx="1872343" cy="1799773"/>
              </a:xfrm>
              <a:prstGeom prst="star5">
                <a:avLst/>
              </a:prstGeom>
              <a:solidFill>
                <a:srgbClr val="92D05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3" descr="j0264322"/>
              <p:cNvPicPr>
                <a:picLocks noChangeAspect="1" noChangeArrowheads="1"/>
              </p:cNvPicPr>
              <p:nvPr/>
            </p:nvPicPr>
            <p:blipFill>
              <a:blip r:embed="rId4" cstate="email"/>
              <a:srcRect/>
              <a:stretch>
                <a:fillRect/>
              </a:stretch>
            </p:blipFill>
            <p:spPr bwMode="auto">
              <a:xfrm>
                <a:off x="5174621" y="2800674"/>
                <a:ext cx="1474766" cy="984377"/>
              </a:xfrm>
              <a:prstGeom prst="rect">
                <a:avLst/>
              </a:prstGeom>
              <a:noFill/>
            </p:spPr>
          </p:pic>
        </p:grpSp>
        <p:grpSp>
          <p:nvGrpSpPr>
            <p:cNvPr id="7" name="Group 16"/>
            <p:cNvGrpSpPr/>
            <p:nvPr/>
          </p:nvGrpSpPr>
          <p:grpSpPr>
            <a:xfrm>
              <a:off x="6988589" y="2300514"/>
              <a:ext cx="1872343" cy="1799773"/>
              <a:chOff x="4992914" y="2307771"/>
              <a:chExt cx="1872343" cy="1799773"/>
            </a:xfrm>
          </p:grpSpPr>
          <p:sp>
            <p:nvSpPr>
              <p:cNvPr id="18" name="5-Point Star 17"/>
              <p:cNvSpPr/>
              <p:nvPr/>
            </p:nvSpPr>
            <p:spPr>
              <a:xfrm>
                <a:off x="4992914" y="2307771"/>
                <a:ext cx="1872343" cy="1799773"/>
              </a:xfrm>
              <a:prstGeom prst="star5">
                <a:avLst/>
              </a:prstGeom>
              <a:solidFill>
                <a:srgbClr val="92D05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3" descr="j0264322"/>
              <p:cNvPicPr>
                <a:picLocks noChangeAspect="1" noChangeArrowheads="1"/>
              </p:cNvPicPr>
              <p:nvPr/>
            </p:nvPicPr>
            <p:blipFill>
              <a:blip r:embed="rId4" cstate="email"/>
              <a:srcRect/>
              <a:stretch>
                <a:fillRect/>
              </a:stretch>
            </p:blipFill>
            <p:spPr bwMode="auto">
              <a:xfrm>
                <a:off x="5174622" y="2815417"/>
                <a:ext cx="1474766" cy="984377"/>
              </a:xfrm>
              <a:prstGeom prst="rect">
                <a:avLst/>
              </a:prstGeom>
              <a:noFill/>
            </p:spPr>
          </p:pic>
        </p:grpSp>
        <p:grpSp>
          <p:nvGrpSpPr>
            <p:cNvPr id="8" name="Group 19"/>
            <p:cNvGrpSpPr/>
            <p:nvPr/>
          </p:nvGrpSpPr>
          <p:grpSpPr>
            <a:xfrm>
              <a:off x="6981332" y="4107507"/>
              <a:ext cx="1872343" cy="1799773"/>
              <a:chOff x="4992914" y="2307771"/>
              <a:chExt cx="1872343" cy="1799773"/>
            </a:xfrm>
          </p:grpSpPr>
          <p:sp>
            <p:nvSpPr>
              <p:cNvPr id="21" name="5-Point Star 20"/>
              <p:cNvSpPr/>
              <p:nvPr/>
            </p:nvSpPr>
            <p:spPr>
              <a:xfrm>
                <a:off x="4992914" y="2307771"/>
                <a:ext cx="1872343" cy="1799773"/>
              </a:xfrm>
              <a:prstGeom prst="star5">
                <a:avLst/>
              </a:prstGeom>
              <a:solidFill>
                <a:srgbClr val="92D05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j0264322"/>
              <p:cNvPicPr>
                <a:picLocks noChangeAspect="1" noChangeArrowheads="1"/>
              </p:cNvPicPr>
              <p:nvPr/>
            </p:nvPicPr>
            <p:blipFill>
              <a:blip r:embed="rId4" cstate="email"/>
              <a:srcRect/>
              <a:stretch>
                <a:fillRect/>
              </a:stretch>
            </p:blipFill>
            <p:spPr bwMode="auto">
              <a:xfrm>
                <a:off x="5174622" y="2815417"/>
                <a:ext cx="1474766" cy="984377"/>
              </a:xfrm>
              <a:prstGeom prst="rect">
                <a:avLst/>
              </a:prstGeom>
              <a:noFill/>
            </p:spPr>
          </p:pic>
        </p:grpSp>
        <p:grpSp>
          <p:nvGrpSpPr>
            <p:cNvPr id="9" name="Group 22"/>
            <p:cNvGrpSpPr/>
            <p:nvPr/>
          </p:nvGrpSpPr>
          <p:grpSpPr>
            <a:xfrm>
              <a:off x="5000174" y="4114767"/>
              <a:ext cx="1872343" cy="1799773"/>
              <a:chOff x="4992914" y="2307771"/>
              <a:chExt cx="1872343" cy="1799773"/>
            </a:xfrm>
          </p:grpSpPr>
          <p:sp>
            <p:nvSpPr>
              <p:cNvPr id="24" name="5-Point Star 23"/>
              <p:cNvSpPr/>
              <p:nvPr/>
            </p:nvSpPr>
            <p:spPr>
              <a:xfrm>
                <a:off x="4992914" y="2307771"/>
                <a:ext cx="1872343" cy="1799773"/>
              </a:xfrm>
              <a:prstGeom prst="star5">
                <a:avLst/>
              </a:prstGeom>
              <a:solidFill>
                <a:srgbClr val="FF0000">
                  <a:alpha val="7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3" descr="j0264322"/>
              <p:cNvPicPr>
                <a:picLocks noChangeAspect="1" noChangeArrowheads="1"/>
              </p:cNvPicPr>
              <p:nvPr/>
            </p:nvPicPr>
            <p:blipFill>
              <a:blip r:embed="rId4" cstate="email"/>
              <a:srcRect/>
              <a:stretch>
                <a:fillRect/>
              </a:stretch>
            </p:blipFill>
            <p:spPr bwMode="auto">
              <a:xfrm>
                <a:off x="5174622" y="2815417"/>
                <a:ext cx="1474766" cy="984377"/>
              </a:xfrm>
              <a:prstGeom prst="rect">
                <a:avLst/>
              </a:prstGeom>
              <a:noFill/>
            </p:spPr>
          </p:pic>
        </p:grpSp>
      </p:grpSp>
    </p:spTree>
    <p:custDataLst>
      <p:tags r:id="rId1"/>
    </p:custDataLst>
    <p:extLst>
      <p:ext uri="{BB962C8B-B14F-4D97-AF65-F5344CB8AC3E}">
        <p14:creationId xmlns:p14="http://schemas.microsoft.com/office/powerpoint/2010/main" val="166827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What is one of the most common mistakes food handlers make that results in food poisoning?</a:t>
            </a:r>
            <a:endParaRPr lang="en-CA" sz="3200" b="1"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66763"/>
            <a:ext cx="9143999" cy="1143000"/>
          </a:xfrm>
        </p:spPr>
        <p:txBody>
          <a:bodyPr/>
          <a:lstStyle/>
          <a:p>
            <a:r>
              <a:rPr lang="en-US" dirty="0" smtClean="0"/>
              <a:t>Cool Down Hot Foods Quickly</a:t>
            </a:r>
            <a:endParaRPr lang="en-US" sz="2400" dirty="0"/>
          </a:p>
        </p:txBody>
      </p:sp>
      <p:sp>
        <p:nvSpPr>
          <p:cNvPr id="4" name="Content Placeholder 3"/>
          <p:cNvSpPr>
            <a:spLocks noGrp="1"/>
          </p:cNvSpPr>
          <p:nvPr>
            <p:ph sz="half" idx="1"/>
          </p:nvPr>
        </p:nvSpPr>
        <p:spPr>
          <a:xfrm>
            <a:off x="395536" y="2057400"/>
            <a:ext cx="3983037" cy="3946525"/>
          </a:xfrm>
        </p:spPr>
        <p:txBody>
          <a:bodyPr/>
          <a:lstStyle/>
          <a:p>
            <a:r>
              <a:rPr lang="en-US" sz="3200" dirty="0">
                <a:solidFill>
                  <a:srgbClr val="00863D"/>
                </a:solidFill>
              </a:rPr>
              <a:t>I</a:t>
            </a:r>
            <a:r>
              <a:rPr lang="en-US" sz="3200" dirty="0" smtClean="0">
                <a:solidFill>
                  <a:srgbClr val="00863D"/>
                </a:solidFill>
              </a:rPr>
              <a:t>mproper cooling </a:t>
            </a:r>
            <a:r>
              <a:rPr lang="en-US" dirty="0" smtClean="0"/>
              <a:t>is a </a:t>
            </a:r>
            <a:r>
              <a:rPr lang="en-US" sz="3200" dirty="0" smtClean="0"/>
              <a:t>common cause of outbreaks.</a:t>
            </a:r>
            <a:endParaRPr lang="en-US" sz="1200" dirty="0" smtClean="0"/>
          </a:p>
        </p:txBody>
      </p:sp>
      <p:sp>
        <p:nvSpPr>
          <p:cNvPr id="6" name="Content Placeholder 5"/>
          <p:cNvSpPr>
            <a:spLocks noGrp="1"/>
          </p:cNvSpPr>
          <p:nvPr>
            <p:ph sz="half" idx="2"/>
          </p:nvPr>
        </p:nvSpPr>
        <p:spPr>
          <a:xfrm>
            <a:off x="534725" y="3717032"/>
            <a:ext cx="3750568" cy="3946525"/>
          </a:xfrm>
        </p:spPr>
        <p:txBody>
          <a:bodyPr/>
          <a:lstStyle/>
          <a:p>
            <a:r>
              <a:rPr lang="en-US" sz="3200" dirty="0" smtClean="0"/>
              <a:t>Cool hot foods as quickly                           as possible to 4°C (within 4 – 6 hours).</a:t>
            </a:r>
          </a:p>
        </p:txBody>
      </p:sp>
      <p:pic>
        <p:nvPicPr>
          <p:cNvPr id="7" name="Picture 4" descr="S:\Program Areas\Education\Photographs\Pictures for Revised Food Course\Bad kitchens\Bad kitchens from Edmonton\Aashiana\Aashiana Sept 16 09\IMG_1302.jpg"/>
          <p:cNvPicPr>
            <a:picLocks noChangeAspect="1" noChangeArrowheads="1"/>
          </p:cNvPicPr>
          <p:nvPr/>
        </p:nvPicPr>
        <p:blipFill>
          <a:blip r:embed="rId4" cstate="email">
            <a:lum bright="10000"/>
          </a:blip>
          <a:srcRect/>
          <a:stretch>
            <a:fillRect/>
          </a:stretch>
        </p:blipFill>
        <p:spPr bwMode="auto">
          <a:xfrm>
            <a:off x="4557468" y="1989987"/>
            <a:ext cx="3974972" cy="3173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Multiply 7"/>
          <p:cNvSpPr/>
          <p:nvPr/>
        </p:nvSpPr>
        <p:spPr>
          <a:xfrm rot="581668">
            <a:off x="6976699" y="1381791"/>
            <a:ext cx="2095496" cy="1956754"/>
          </a:xfrm>
          <a:prstGeom prst="mathMultiply">
            <a:avLst>
              <a:gd name="adj1" fmla="val 15207"/>
            </a:avLst>
          </a:prstGeom>
          <a:gradFill flip="none" rotWithShape="1">
            <a:gsLst>
              <a:gs pos="0">
                <a:srgbClr val="FC7F18"/>
              </a:gs>
              <a:gs pos="29000">
                <a:srgbClr val="FF0000"/>
              </a:gs>
              <a:gs pos="68000">
                <a:srgbClr val="C00000"/>
              </a:gs>
              <a:gs pos="100000">
                <a:srgbClr val="FF000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514850" y="5336351"/>
            <a:ext cx="4190673" cy="707886"/>
          </a:xfrm>
          <a:prstGeom prst="rect">
            <a:avLst/>
          </a:prstGeom>
          <a:noFill/>
        </p:spPr>
        <p:txBody>
          <a:bodyPr wrap="square" rtlCol="0">
            <a:spAutoFit/>
          </a:bodyPr>
          <a:lstStyle/>
          <a:p>
            <a:r>
              <a:rPr lang="en-US" sz="2000" dirty="0" smtClean="0"/>
              <a:t>The larger the volume of hot food, the longer it takes to cool.</a:t>
            </a:r>
            <a:endParaRPr lang="en-US" sz="2000" dirty="0"/>
          </a:p>
        </p:txBody>
      </p:sp>
    </p:spTree>
    <p:custDataLst>
      <p:tags r:id="rId1"/>
    </p:custDataLst>
    <p:extLst>
      <p:ext uri="{BB962C8B-B14F-4D97-AF65-F5344CB8AC3E}">
        <p14:creationId xmlns:p14="http://schemas.microsoft.com/office/powerpoint/2010/main" val="4266091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dirty="0" smtClean="0"/>
              <a:t>Cooling							</a:t>
            </a:r>
            <a:endParaRPr lang="en-US" sz="2400" dirty="0"/>
          </a:p>
        </p:txBody>
      </p:sp>
      <p:sp>
        <p:nvSpPr>
          <p:cNvPr id="3" name="Content Placeholder 2"/>
          <p:cNvSpPr>
            <a:spLocks noGrp="1"/>
          </p:cNvSpPr>
          <p:nvPr>
            <p:ph sz="half" idx="1"/>
          </p:nvPr>
        </p:nvSpPr>
        <p:spPr>
          <a:xfrm>
            <a:off x="423496" y="1978981"/>
            <a:ext cx="4503346" cy="3946525"/>
          </a:xfrm>
        </p:spPr>
        <p:txBody>
          <a:bodyPr/>
          <a:lstStyle/>
          <a:p>
            <a:pPr marL="0" indent="0">
              <a:buNone/>
            </a:pPr>
            <a:r>
              <a:rPr lang="en-US" sz="3200" dirty="0"/>
              <a:t>B</a:t>
            </a:r>
            <a:r>
              <a:rPr lang="en-US" sz="3200" dirty="0" smtClean="0"/>
              <a:t>reak food down into smaller volumes.</a:t>
            </a:r>
          </a:p>
          <a:p>
            <a:pPr marL="0" indent="0">
              <a:buNone/>
            </a:pPr>
            <a:endParaRPr lang="en-US" sz="1050" dirty="0" smtClean="0"/>
          </a:p>
          <a:p>
            <a:pPr lvl="1"/>
            <a:endParaRPr lang="en-US" sz="1050" dirty="0" smtClean="0"/>
          </a:p>
        </p:txBody>
      </p:sp>
      <p:pic>
        <p:nvPicPr>
          <p:cNvPr id="588806" name="Picture 6"/>
          <p:cNvPicPr>
            <a:picLocks noChangeAspect="1" noChangeArrowheads="1"/>
          </p:cNvPicPr>
          <p:nvPr/>
        </p:nvPicPr>
        <p:blipFill>
          <a:blip r:embed="rId4" cstate="email"/>
          <a:srcRect/>
          <a:stretch>
            <a:fillRect/>
          </a:stretch>
        </p:blipFill>
        <p:spPr bwMode="auto">
          <a:xfrm>
            <a:off x="338272" y="3845058"/>
            <a:ext cx="2711592" cy="2166222"/>
          </a:xfrm>
          <a:prstGeom prst="rect">
            <a:avLst/>
          </a:prstGeom>
          <a:noFill/>
          <a:ln w="9525">
            <a:noFill/>
            <a:miter lim="800000"/>
            <a:headEnd/>
            <a:tailEnd/>
          </a:ln>
        </p:spPr>
      </p:pic>
      <p:pic>
        <p:nvPicPr>
          <p:cNvPr id="588807" name="Picture 7"/>
          <p:cNvPicPr>
            <a:picLocks noChangeAspect="1" noChangeArrowheads="1"/>
          </p:cNvPicPr>
          <p:nvPr/>
        </p:nvPicPr>
        <p:blipFill>
          <a:blip r:embed="rId5" cstate="email"/>
          <a:srcRect/>
          <a:stretch>
            <a:fillRect/>
          </a:stretch>
        </p:blipFill>
        <p:spPr bwMode="auto">
          <a:xfrm>
            <a:off x="5464854" y="2064425"/>
            <a:ext cx="1680814" cy="1961475"/>
          </a:xfrm>
          <a:prstGeom prst="rect">
            <a:avLst/>
          </a:prstGeom>
          <a:noFill/>
          <a:ln w="9525">
            <a:noFill/>
            <a:miter lim="800000"/>
            <a:headEnd/>
            <a:tailEnd/>
          </a:ln>
        </p:spPr>
      </p:pic>
      <p:grpSp>
        <p:nvGrpSpPr>
          <p:cNvPr id="4" name="Group 17"/>
          <p:cNvGrpSpPr/>
          <p:nvPr/>
        </p:nvGrpSpPr>
        <p:grpSpPr>
          <a:xfrm>
            <a:off x="2823001" y="3907562"/>
            <a:ext cx="6088988" cy="2266568"/>
            <a:chOff x="2823001" y="3907562"/>
            <a:chExt cx="6088988" cy="2266568"/>
          </a:xfrm>
        </p:grpSpPr>
        <p:pic>
          <p:nvPicPr>
            <p:cNvPr id="588805" name="Picture 5"/>
            <p:cNvPicPr>
              <a:picLocks noChangeAspect="1" noChangeArrowheads="1"/>
            </p:cNvPicPr>
            <p:nvPr/>
          </p:nvPicPr>
          <p:blipFill>
            <a:blip r:embed="rId6" cstate="email"/>
            <a:srcRect/>
            <a:stretch>
              <a:fillRect/>
            </a:stretch>
          </p:blipFill>
          <p:spPr bwMode="auto">
            <a:xfrm>
              <a:off x="3248159" y="4555200"/>
              <a:ext cx="3193583" cy="1618930"/>
            </a:xfrm>
            <a:prstGeom prst="rect">
              <a:avLst/>
            </a:prstGeom>
            <a:noFill/>
            <a:ln w="9525">
              <a:noFill/>
              <a:miter lim="800000"/>
              <a:headEnd/>
              <a:tailEnd/>
            </a:ln>
          </p:spPr>
        </p:pic>
        <p:sp>
          <p:nvSpPr>
            <p:cNvPr id="13" name="Right Arrow 12"/>
            <p:cNvSpPr/>
            <p:nvPr/>
          </p:nvSpPr>
          <p:spPr>
            <a:xfrm rot="862510">
              <a:off x="2823001" y="4738457"/>
              <a:ext cx="617135" cy="425280"/>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588808" name="Picture 8"/>
            <p:cNvPicPr>
              <a:picLocks noChangeAspect="1" noChangeArrowheads="1"/>
            </p:cNvPicPr>
            <p:nvPr/>
          </p:nvPicPr>
          <p:blipFill>
            <a:blip r:embed="rId7" cstate="email"/>
            <a:srcRect/>
            <a:stretch>
              <a:fillRect/>
            </a:stretch>
          </p:blipFill>
          <p:spPr bwMode="auto">
            <a:xfrm>
              <a:off x="7083190" y="3907562"/>
              <a:ext cx="1828799" cy="909527"/>
            </a:xfrm>
            <a:prstGeom prst="rect">
              <a:avLst/>
            </a:prstGeom>
            <a:noFill/>
            <a:ln w="9525">
              <a:noFill/>
              <a:miter lim="800000"/>
              <a:headEnd/>
              <a:tailEnd/>
            </a:ln>
          </p:spPr>
        </p:pic>
        <p:pic>
          <p:nvPicPr>
            <p:cNvPr id="588809" name="Picture 9"/>
            <p:cNvPicPr>
              <a:picLocks noChangeAspect="1" noChangeArrowheads="1"/>
            </p:cNvPicPr>
            <p:nvPr/>
          </p:nvPicPr>
          <p:blipFill>
            <a:blip r:embed="rId8" cstate="email"/>
            <a:srcRect/>
            <a:stretch>
              <a:fillRect/>
            </a:stretch>
          </p:blipFill>
          <p:spPr bwMode="auto">
            <a:xfrm>
              <a:off x="6987653" y="4838009"/>
              <a:ext cx="1390508" cy="873435"/>
            </a:xfrm>
            <a:prstGeom prst="rect">
              <a:avLst/>
            </a:prstGeom>
            <a:noFill/>
            <a:ln w="9525">
              <a:noFill/>
              <a:miter lim="800000"/>
              <a:headEnd/>
              <a:tailEnd/>
            </a:ln>
          </p:spPr>
        </p:pic>
        <p:sp>
          <p:nvSpPr>
            <p:cNvPr id="15" name="Right Arrow 14"/>
            <p:cNvSpPr/>
            <p:nvPr/>
          </p:nvSpPr>
          <p:spPr>
            <a:xfrm rot="2255363">
              <a:off x="6506954" y="4097443"/>
              <a:ext cx="550781" cy="391046"/>
            </a:xfrm>
            <a:prstGeom prst="rightArrow">
              <a:avLst/>
            </a:prstGeom>
            <a:solidFill>
              <a:srgbClr val="92D05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0354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dirty="0" smtClean="0"/>
              <a:t>Cooling</a:t>
            </a:r>
            <a:endParaRPr lang="en-US" sz="2400" dirty="0"/>
          </a:p>
        </p:txBody>
      </p:sp>
      <p:sp>
        <p:nvSpPr>
          <p:cNvPr id="3" name="Content Placeholder 2"/>
          <p:cNvSpPr>
            <a:spLocks noGrp="1"/>
          </p:cNvSpPr>
          <p:nvPr>
            <p:ph sz="half" idx="1"/>
          </p:nvPr>
        </p:nvSpPr>
        <p:spPr>
          <a:xfrm>
            <a:off x="539552" y="1628800"/>
            <a:ext cx="4517859" cy="3946525"/>
          </a:xfrm>
        </p:spPr>
        <p:txBody>
          <a:bodyPr/>
          <a:lstStyle/>
          <a:p>
            <a:endParaRPr lang="en-US" sz="1050" dirty="0" smtClean="0"/>
          </a:p>
          <a:p>
            <a:pPr>
              <a:buFont typeface="Arial" panose="020B0604020202020204" pitchFamily="34" charset="0"/>
              <a:buChar char="•"/>
            </a:pPr>
            <a:r>
              <a:rPr lang="en-US" sz="3200" dirty="0"/>
              <a:t>u</a:t>
            </a:r>
            <a:r>
              <a:rPr lang="en-US" sz="3200" dirty="0" smtClean="0"/>
              <a:t>se ice</a:t>
            </a:r>
          </a:p>
          <a:p>
            <a:pPr lvl="1"/>
            <a:r>
              <a:rPr lang="en-US" sz="2800" dirty="0"/>
              <a:t>i</a:t>
            </a:r>
            <a:r>
              <a:rPr lang="en-US" sz="2800" dirty="0" smtClean="0"/>
              <a:t>ce bath</a:t>
            </a:r>
          </a:p>
          <a:p>
            <a:pPr lvl="1"/>
            <a:r>
              <a:rPr lang="en-US" sz="2800" dirty="0"/>
              <a:t>i</a:t>
            </a:r>
            <a:r>
              <a:rPr lang="en-US" sz="2800" dirty="0" smtClean="0"/>
              <a:t>ce paddle</a:t>
            </a:r>
          </a:p>
          <a:p>
            <a:pPr lvl="1"/>
            <a:r>
              <a:rPr lang="en-US" sz="2800" dirty="0"/>
              <a:t>i</a:t>
            </a:r>
            <a:r>
              <a:rPr lang="en-US" sz="2800" dirty="0" smtClean="0"/>
              <a:t>ce as an                 ingredient</a:t>
            </a:r>
          </a:p>
          <a:p>
            <a:r>
              <a:rPr lang="en-US" sz="3200" dirty="0"/>
              <a:t>k</a:t>
            </a:r>
            <a:r>
              <a:rPr lang="en-US" sz="3200" dirty="0" smtClean="0"/>
              <a:t>eep uncovered</a:t>
            </a:r>
          </a:p>
          <a:p>
            <a:r>
              <a:rPr lang="en-US" sz="3200" dirty="0"/>
              <a:t>s</a:t>
            </a:r>
            <a:r>
              <a:rPr lang="en-US" sz="3200" dirty="0" smtClean="0"/>
              <a:t>tir</a:t>
            </a:r>
          </a:p>
        </p:txBody>
      </p:sp>
      <p:pic>
        <p:nvPicPr>
          <p:cNvPr id="8" name="Picture 7" descr="ice wand in ice bath.jpg"/>
          <p:cNvPicPr>
            <a:picLocks noChangeAspect="1"/>
          </p:cNvPicPr>
          <p:nvPr/>
        </p:nvPicPr>
        <p:blipFill>
          <a:blip r:embed="rId4" cstate="email"/>
          <a:stretch>
            <a:fillRect/>
          </a:stretch>
        </p:blipFill>
        <p:spPr>
          <a:xfrm>
            <a:off x="4572000" y="1962434"/>
            <a:ext cx="3883641" cy="3724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895087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What is fridge temperature?</a:t>
            </a:r>
            <a:endParaRPr lang="en-CA" sz="3200" b="1" dirty="0"/>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844824"/>
            <a:ext cx="8136904" cy="3877985"/>
          </a:xfrm>
          <a:prstGeom prst="rect">
            <a:avLst/>
          </a:prstGeom>
        </p:spPr>
        <p:txBody>
          <a:bodyPr wrap="square">
            <a:spAutoFit/>
          </a:bodyPr>
          <a:lstStyle/>
          <a:p>
            <a:pPr marL="0" indent="0">
              <a:buNone/>
            </a:pPr>
            <a:r>
              <a:rPr lang="en-US" sz="1200" dirty="0"/>
              <a:t>©</a:t>
            </a:r>
            <a:r>
              <a:rPr lang="en-US" sz="1200" dirty="0" smtClean="0"/>
              <a:t>2018 </a:t>
            </a:r>
            <a:r>
              <a:rPr lang="en-US" sz="1200" dirty="0"/>
              <a:t>Alberta Health Services, Knowledge Management</a:t>
            </a:r>
            <a:r>
              <a:rPr lang="en-US" sz="1200" dirty="0" smtClean="0"/>
              <a:t>.</a:t>
            </a:r>
          </a:p>
          <a:p>
            <a:pPr marL="0" indent="0">
              <a:buNone/>
            </a:pPr>
            <a:endParaRPr lang="en-US" sz="1200" dirty="0"/>
          </a:p>
          <a:p>
            <a:pPr marL="0" indent="0">
              <a:buNone/>
            </a:pPr>
            <a:r>
              <a:rPr lang="en-US" sz="1200" dirty="0"/>
              <a:t> 			</a:t>
            </a:r>
          </a:p>
          <a:p>
            <a:pPr marL="0" indent="0">
              <a:buNone/>
            </a:pPr>
            <a:endParaRPr lang="en-US" sz="1200" dirty="0" smtClean="0"/>
          </a:p>
          <a:p>
            <a:pPr marL="0" indent="0">
              <a:buNone/>
            </a:pPr>
            <a:endParaRPr lang="en-US" sz="1200" dirty="0"/>
          </a:p>
          <a:p>
            <a:pPr marL="0" indent="0">
              <a:buNone/>
            </a:pPr>
            <a:endParaRPr lang="en-US" sz="1200" dirty="0" smtClean="0"/>
          </a:p>
          <a:p>
            <a:pPr marL="0" indent="0">
              <a:buNone/>
            </a:pPr>
            <a:r>
              <a:rPr lang="en-US" sz="1200" dirty="0" smtClean="0"/>
              <a:t>This </a:t>
            </a:r>
            <a:r>
              <a:rPr lang="en-US" sz="1200" dirty="0"/>
              <a:t>work is licensed under a </a:t>
            </a:r>
            <a:r>
              <a:rPr lang="en-US" sz="1200" dirty="0" smtClean="0">
                <a:hlinkClick r:id="rId4"/>
              </a:rPr>
              <a:t>Creative Commons </a:t>
            </a:r>
            <a:r>
              <a:rPr lang="en-US" sz="1200" dirty="0">
                <a:hlinkClick r:id="rId4"/>
              </a:rPr>
              <a:t>Attribution-Non-commercial-Share Alike 4.0</a:t>
            </a:r>
            <a:r>
              <a:rPr lang="en-US" sz="1200" dirty="0"/>
              <a:t> International license. You are free to </a:t>
            </a:r>
            <a:r>
              <a:rPr lang="en-US" sz="1200" dirty="0" smtClean="0"/>
              <a:t>copy</a:t>
            </a:r>
            <a:r>
              <a:rPr lang="en-US" sz="1200" dirty="0"/>
              <a:t>, distribute and adapt the work for non-commercial purposes, as long as you attribute the work to Alberta Health services and abide by the other </a:t>
            </a:r>
            <a:r>
              <a:rPr lang="en-US" sz="1200" dirty="0" err="1" smtClean="0"/>
              <a:t>licence</a:t>
            </a:r>
            <a:r>
              <a:rPr lang="en-US" sz="1200" dirty="0" smtClean="0"/>
              <a:t> </a:t>
            </a:r>
            <a:r>
              <a:rPr lang="en-US" sz="1200" dirty="0"/>
              <a:t>terms. If you alter, transform, or build upon this work, you may distribute the resulting work only under the same, similar, or compatible </a:t>
            </a:r>
            <a:r>
              <a:rPr lang="en-US" sz="1200" dirty="0" err="1" smtClean="0"/>
              <a:t>licence</a:t>
            </a:r>
            <a:r>
              <a:rPr lang="en-US" sz="1200" dirty="0"/>
              <a:t>. The </a:t>
            </a:r>
            <a:r>
              <a:rPr lang="en-US" sz="1200" dirty="0" err="1" smtClean="0"/>
              <a:t>licence</a:t>
            </a:r>
            <a:r>
              <a:rPr lang="en-US" sz="1200" dirty="0" smtClean="0"/>
              <a:t> </a:t>
            </a:r>
            <a:r>
              <a:rPr lang="en-US" sz="1200" dirty="0"/>
              <a:t>does not apply to content for which the Alberta Health Services is not the copyright owner. To view a copy of this </a:t>
            </a:r>
            <a:r>
              <a:rPr lang="en-US" sz="1200" dirty="0" err="1" smtClean="0"/>
              <a:t>licence</a:t>
            </a:r>
            <a:r>
              <a:rPr lang="en-US" sz="1200" dirty="0"/>
              <a:t>, see </a:t>
            </a:r>
            <a:r>
              <a:rPr lang="en-US" sz="1200" dirty="0">
                <a:hlinkClick r:id="rId4"/>
              </a:rPr>
              <a:t>https://creativecommons.org/licenses/by-nc-sa/4.0</a:t>
            </a:r>
            <a:r>
              <a:rPr lang="en-US" sz="1200" dirty="0" smtClean="0">
                <a:hlinkClick r:id="rId4"/>
              </a:rPr>
              <a:t>/</a:t>
            </a:r>
            <a:endParaRPr lang="en-US" sz="1200" dirty="0" smtClean="0"/>
          </a:p>
          <a:p>
            <a:pPr marL="0" indent="0">
              <a:buNone/>
            </a:pPr>
            <a:endParaRPr lang="en-US" sz="1200" dirty="0" smtClean="0"/>
          </a:p>
          <a:p>
            <a:r>
              <a:rPr lang="en-US" baseline="30000" dirty="0">
                <a:latin typeface="+mn-lt"/>
              </a:rPr>
              <a:t>This material is intended for general information only and is provided on an “as is”, “where is” basis. Although reasonable efforts were made to confirm the accuracy of the information, Alberta Health Services does not make any representation or warranty, express, implied or statutory, as to the accuracy, reliability, completeness, applicability or fitness for a particular purpose of such information. This material is not a substitute for the advice of a qualified health professional. Alberta Health Services expressly disclaims all liability for the use of these materials, and for any claims, actions, demands or suits arising from such use.</a:t>
            </a:r>
          </a:p>
          <a:p>
            <a:pPr marL="0" indent="0">
              <a:buNone/>
            </a:pPr>
            <a:endParaRPr lang="en-US" dirty="0"/>
          </a:p>
        </p:txBody>
      </p:sp>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4364" y="2276872"/>
            <a:ext cx="1560576"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60069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dirty="0" smtClean="0"/>
              <a:t>Keep Cold Foods Cold</a:t>
            </a:r>
            <a:endParaRPr lang="en-US" sz="2400" dirty="0"/>
          </a:p>
        </p:txBody>
      </p:sp>
      <p:sp>
        <p:nvSpPr>
          <p:cNvPr id="5" name="Content Placeholder 3"/>
          <p:cNvSpPr txBox="1">
            <a:spLocks/>
          </p:cNvSpPr>
          <p:nvPr/>
        </p:nvSpPr>
        <p:spPr bwMode="auto">
          <a:xfrm>
            <a:off x="502785" y="2084696"/>
            <a:ext cx="3983037" cy="394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r>
              <a:rPr lang="en-US" sz="3200" kern="0" dirty="0" smtClean="0">
                <a:latin typeface="+mn-lt"/>
              </a:rPr>
              <a:t>Cold</a:t>
            </a:r>
            <a:r>
              <a:rPr kumimoji="0" lang="en-US" sz="3200" b="0" i="0" u="none" strike="noStrike" kern="0" cap="none" spc="0" normalizeH="0" baseline="0" noProof="0" dirty="0" smtClean="0">
                <a:ln>
                  <a:noFill/>
                </a:ln>
                <a:solidFill>
                  <a:schemeClr val="tx1"/>
                </a:solidFill>
                <a:effectLst/>
                <a:uLnTx/>
                <a:uFillTx/>
                <a:latin typeface="+mn-lt"/>
              </a:rPr>
              <a:t> holding requires temperature </a:t>
            </a:r>
            <a:r>
              <a:rPr kumimoji="0" lang="en-US" sz="3200" i="0" u="none" strike="noStrike" kern="0" cap="none" spc="0" normalizeH="0" baseline="0" noProof="0" dirty="0" smtClean="0">
                <a:ln>
                  <a:noFill/>
                </a:ln>
                <a:solidFill>
                  <a:srgbClr val="00863D"/>
                </a:solidFill>
                <a:effectLst/>
                <a:uLnTx/>
                <a:uFillTx/>
                <a:latin typeface="+mn-lt"/>
              </a:rPr>
              <a:t>≤ 4</a:t>
            </a:r>
            <a:r>
              <a:rPr kumimoji="0" lang="en-US" sz="3200" i="0" u="none" strike="noStrike" kern="0" cap="none" spc="0" normalizeH="0" baseline="0" noProof="0" dirty="0" smtClean="0">
                <a:ln>
                  <a:noFill/>
                </a:ln>
                <a:solidFill>
                  <a:srgbClr val="00863D"/>
                </a:solidFill>
                <a:effectLst/>
                <a:uLnTx/>
                <a:uFillTx/>
                <a:latin typeface="Arial"/>
                <a:cs typeface="Arial"/>
              </a:rPr>
              <a:t>°</a:t>
            </a:r>
            <a:r>
              <a:rPr kumimoji="0" lang="en-US" sz="3200" i="0" u="none" strike="noStrike" kern="0" cap="none" spc="0" normalizeH="0" baseline="0" noProof="0" dirty="0" smtClean="0">
                <a:ln>
                  <a:noFill/>
                </a:ln>
                <a:solidFill>
                  <a:srgbClr val="00863D"/>
                </a:solidFill>
                <a:effectLst/>
                <a:uLnTx/>
                <a:uFillTx/>
                <a:latin typeface="+mn-lt"/>
              </a:rPr>
              <a:t>C</a:t>
            </a:r>
            <a:r>
              <a:rPr kumimoji="0" lang="en-US" sz="3200" b="1" i="0" u="none" strike="noStrike" kern="0" cap="none" spc="0" normalizeH="0" baseline="0" noProof="0" dirty="0" smtClean="0">
                <a:ln>
                  <a:noFill/>
                </a:ln>
                <a:effectLst/>
                <a:uLnTx/>
                <a:uFillTx/>
                <a:latin typeface="+mn-lt"/>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p:txBody>
      </p:sp>
      <p:pic>
        <p:nvPicPr>
          <p:cNvPr id="8" name="Picture 8" descr="Chill_1"/>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926834" y="2204864"/>
            <a:ext cx="3524250" cy="30738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123996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What minimum temperature should food in a hot buffet/steam table be?</a:t>
            </a:r>
            <a:endParaRPr lang="en-CA" sz="3200" b="1" dirty="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dirty="0" smtClean="0"/>
              <a:t>Keep Hot Foods Hot</a:t>
            </a:r>
            <a:endParaRPr lang="en-US" sz="2400" dirty="0"/>
          </a:p>
        </p:txBody>
      </p:sp>
      <p:pic>
        <p:nvPicPr>
          <p:cNvPr id="9" name="Content Placeholder 8" descr="thermometer hot holding.jpg"/>
          <p:cNvPicPr>
            <a:picLocks noGrp="1" noChangeAspect="1"/>
          </p:cNvPicPr>
          <p:nvPr>
            <p:ph sz="half" idx="2"/>
          </p:nvPr>
        </p:nvPicPr>
        <p:blipFill>
          <a:blip r:embed="rId4" cstate="email"/>
          <a:stretch>
            <a:fillRect/>
          </a:stretch>
        </p:blipFill>
        <p:spPr>
          <a:xfrm>
            <a:off x="4875907" y="1905000"/>
            <a:ext cx="3477472" cy="4141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3"/>
          <p:cNvSpPr txBox="1">
            <a:spLocks/>
          </p:cNvSpPr>
          <p:nvPr/>
        </p:nvSpPr>
        <p:spPr bwMode="auto">
          <a:xfrm>
            <a:off x="502785" y="2057400"/>
            <a:ext cx="3983037" cy="394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R="0" lvl="0" algn="l"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rPr>
              <a:t>Hot holding requires temperature </a:t>
            </a:r>
            <a:r>
              <a:rPr kumimoji="0" lang="en-US" sz="3200" i="0" u="none" strike="noStrike" kern="0" cap="none" spc="0" normalizeH="0" baseline="0" noProof="0" dirty="0" smtClean="0">
                <a:ln>
                  <a:noFill/>
                </a:ln>
                <a:solidFill>
                  <a:srgbClr val="00863D"/>
                </a:solidFill>
                <a:effectLst/>
                <a:uLnTx/>
                <a:uFillTx/>
                <a:latin typeface="+mn-lt"/>
                <a:ea typeface="+mn-ea"/>
              </a:rPr>
              <a:t>≥ 60</a:t>
            </a:r>
            <a:r>
              <a:rPr kumimoji="0" lang="en-US" sz="3200" i="0" u="none" strike="noStrike" kern="0" cap="none" spc="0" normalizeH="0" baseline="0" noProof="0" dirty="0" smtClean="0">
                <a:ln>
                  <a:noFill/>
                </a:ln>
                <a:solidFill>
                  <a:srgbClr val="00863D"/>
                </a:solidFill>
                <a:effectLst/>
                <a:uLnTx/>
                <a:uFillTx/>
                <a:latin typeface="Arial"/>
                <a:ea typeface="+mn-ea"/>
                <a:cs typeface="Arial"/>
              </a:rPr>
              <a:t>°</a:t>
            </a:r>
            <a:r>
              <a:rPr kumimoji="0" lang="en-US" sz="3200" i="0" u="none" strike="noStrike" kern="0" cap="none" spc="0" normalizeH="0" baseline="0" noProof="0" dirty="0" smtClean="0">
                <a:ln>
                  <a:noFill/>
                </a:ln>
                <a:solidFill>
                  <a:srgbClr val="00863D"/>
                </a:solidFill>
                <a:effectLst/>
                <a:uLnTx/>
                <a:uFillTx/>
                <a:latin typeface="+mn-lt"/>
                <a:ea typeface="+mn-ea"/>
              </a:rPr>
              <a:t>C</a:t>
            </a:r>
            <a:r>
              <a:rPr kumimoji="0" lang="en-US" sz="3200" b="0" i="0" u="none" strike="noStrike" kern="0" cap="none" spc="0" normalizeH="0" baseline="0" noProof="0" dirty="0" smtClean="0">
                <a:ln>
                  <a:noFill/>
                </a:ln>
                <a:solidFill>
                  <a:schemeClr val="tx1"/>
                </a:solidFill>
                <a:effectLst/>
                <a:uLnTx/>
                <a:uFillTx/>
                <a:latin typeface="+mn-lt"/>
                <a:ea typeface="+mn-ea"/>
              </a:rPr>
              <a: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1000" b="0" i="0" u="none" strike="noStrike" kern="0" cap="none" spc="0" normalizeH="0" baseline="0" noProof="0" dirty="0" smtClean="0">
              <a:ln>
                <a:noFill/>
              </a:ln>
              <a:solidFill>
                <a:schemeClr val="tx1"/>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2927371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r>
              <a:rPr lang="en-CA" sz="3200" b="1" dirty="0" smtClean="0"/>
              <a:t>Where is the safest place to thaw food?</a:t>
            </a:r>
            <a:endParaRPr lang="en-CA" sz="3200" b="1" dirty="0"/>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dirty="0" smtClean="0"/>
              <a:t>Thawing						</a:t>
            </a:r>
            <a:endParaRPr lang="en-US" sz="2400" dirty="0"/>
          </a:p>
        </p:txBody>
      </p:sp>
      <p:sp>
        <p:nvSpPr>
          <p:cNvPr id="4" name="Content Placeholder 3"/>
          <p:cNvSpPr>
            <a:spLocks noGrp="1"/>
          </p:cNvSpPr>
          <p:nvPr>
            <p:ph sz="half" idx="1"/>
          </p:nvPr>
        </p:nvSpPr>
        <p:spPr>
          <a:xfrm>
            <a:off x="266700" y="2800350"/>
            <a:ext cx="4400549" cy="4057650"/>
          </a:xfrm>
        </p:spPr>
        <p:txBody>
          <a:bodyPr/>
          <a:lstStyle/>
          <a:p>
            <a:r>
              <a:rPr lang="en-US" sz="3200" dirty="0">
                <a:solidFill>
                  <a:srgbClr val="00863D"/>
                </a:solidFill>
              </a:rPr>
              <a:t>r</a:t>
            </a:r>
            <a:r>
              <a:rPr lang="en-US" sz="3200" dirty="0" smtClean="0">
                <a:solidFill>
                  <a:srgbClr val="00863D"/>
                </a:solidFill>
              </a:rPr>
              <a:t>efrigerator</a:t>
            </a:r>
          </a:p>
          <a:p>
            <a:r>
              <a:rPr lang="en-US" sz="3200" dirty="0"/>
              <a:t>c</a:t>
            </a:r>
            <a:r>
              <a:rPr lang="en-US" sz="3200" dirty="0" smtClean="0"/>
              <a:t>ool, running water</a:t>
            </a:r>
          </a:p>
          <a:p>
            <a:r>
              <a:rPr lang="en-US" sz="3200" dirty="0"/>
              <a:t>c</a:t>
            </a:r>
            <a:r>
              <a:rPr lang="en-US" sz="3200" dirty="0" smtClean="0"/>
              <a:t>ook from frozen</a:t>
            </a:r>
          </a:p>
          <a:p>
            <a:r>
              <a:rPr lang="en-US" sz="3200" dirty="0"/>
              <a:t>m</a:t>
            </a:r>
            <a:r>
              <a:rPr lang="en-US" sz="3200" dirty="0" smtClean="0"/>
              <a:t>icrowave</a:t>
            </a:r>
          </a:p>
          <a:p>
            <a:pPr>
              <a:spcBef>
                <a:spcPts val="0"/>
              </a:spcBef>
            </a:pPr>
            <a:endParaRPr lang="en-US" sz="1050" dirty="0" smtClean="0"/>
          </a:p>
          <a:p>
            <a:pPr>
              <a:spcBef>
                <a:spcPts val="0"/>
              </a:spcBef>
            </a:pPr>
            <a:endParaRPr lang="en-US" sz="1050" dirty="0" smtClean="0"/>
          </a:p>
        </p:txBody>
      </p:sp>
      <p:pic>
        <p:nvPicPr>
          <p:cNvPr id="6" name="Picture 5" descr="thaw in sink.jpg"/>
          <p:cNvPicPr>
            <a:picLocks noChangeAspect="1"/>
          </p:cNvPicPr>
          <p:nvPr/>
        </p:nvPicPr>
        <p:blipFill>
          <a:blip r:embed="rId4" cstate="print"/>
          <a:stretch>
            <a:fillRect/>
          </a:stretch>
        </p:blipFill>
        <p:spPr>
          <a:xfrm>
            <a:off x="4626592" y="2723594"/>
            <a:ext cx="3833504" cy="3090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3"/>
          <p:cNvSpPr>
            <a:spLocks noGrp="1"/>
          </p:cNvSpPr>
          <p:nvPr>
            <p:ph sz="half" idx="1"/>
          </p:nvPr>
        </p:nvSpPr>
        <p:spPr>
          <a:xfrm>
            <a:off x="481013" y="1968499"/>
            <a:ext cx="7862887" cy="927101"/>
          </a:xfrm>
        </p:spPr>
        <p:txBody>
          <a:bodyPr/>
          <a:lstStyle/>
          <a:p>
            <a:pPr marL="0" indent="0">
              <a:buNone/>
            </a:pPr>
            <a:r>
              <a:rPr lang="en-US" sz="3200" dirty="0" smtClean="0"/>
              <a:t>Thawing requires temperature control!</a:t>
            </a:r>
          </a:p>
        </p:txBody>
      </p:sp>
    </p:spTree>
    <p:custDataLst>
      <p:tags r:id="rId1"/>
    </p:custDataLst>
    <p:extLst>
      <p:ext uri="{BB962C8B-B14F-4D97-AF65-F5344CB8AC3E}">
        <p14:creationId xmlns:p14="http://schemas.microsoft.com/office/powerpoint/2010/main" val="4260710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How quickly and to what temperature should food be reheated to?</a:t>
            </a:r>
            <a:endParaRPr lang="en-CA" sz="3200" b="1"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1" name="Picture 5"/>
          <p:cNvPicPr>
            <a:picLocks noChangeAspect="1" noChangeArrowheads="1"/>
          </p:cNvPicPr>
          <p:nvPr/>
        </p:nvPicPr>
        <p:blipFill>
          <a:blip r:embed="rId4" cstate="email"/>
          <a:srcRect/>
          <a:stretch>
            <a:fillRect/>
          </a:stretch>
        </p:blipFill>
        <p:spPr bwMode="auto">
          <a:xfrm>
            <a:off x="5410200" y="1771649"/>
            <a:ext cx="3252788" cy="2196872"/>
          </a:xfrm>
          <a:prstGeom prst="rect">
            <a:avLst/>
          </a:prstGeom>
          <a:noFill/>
          <a:ln w="9525">
            <a:noFill/>
            <a:miter lim="800000"/>
            <a:headEnd/>
            <a:tailEnd/>
          </a:ln>
        </p:spPr>
      </p:pic>
      <p:sp>
        <p:nvSpPr>
          <p:cNvPr id="2" name="Title 1"/>
          <p:cNvSpPr>
            <a:spLocks noGrp="1"/>
          </p:cNvSpPr>
          <p:nvPr>
            <p:ph type="title"/>
          </p:nvPr>
        </p:nvSpPr>
        <p:spPr>
          <a:xfrm>
            <a:off x="0" y="766763"/>
            <a:ext cx="9144000" cy="1143000"/>
          </a:xfrm>
        </p:spPr>
        <p:txBody>
          <a:bodyPr/>
          <a:lstStyle/>
          <a:p>
            <a:r>
              <a:rPr lang="en-US" dirty="0" smtClean="0"/>
              <a:t>Reheat Cold Foods Quickly</a:t>
            </a:r>
            <a:endParaRPr lang="en-US" sz="2400" dirty="0"/>
          </a:p>
        </p:txBody>
      </p:sp>
      <p:sp>
        <p:nvSpPr>
          <p:cNvPr id="3" name="Content Placeholder 2"/>
          <p:cNvSpPr>
            <a:spLocks noGrp="1"/>
          </p:cNvSpPr>
          <p:nvPr>
            <p:ph sz="half" idx="1"/>
          </p:nvPr>
        </p:nvSpPr>
        <p:spPr>
          <a:xfrm>
            <a:off x="531812" y="2070100"/>
            <a:ext cx="4613393" cy="4787900"/>
          </a:xfrm>
        </p:spPr>
        <p:txBody>
          <a:bodyPr/>
          <a:lstStyle/>
          <a:p>
            <a:r>
              <a:rPr lang="en-US" sz="3200" dirty="0" smtClean="0">
                <a:solidFill>
                  <a:srgbClr val="00863D"/>
                </a:solidFill>
              </a:rPr>
              <a:t>Reheat foods to         </a:t>
            </a:r>
            <a:r>
              <a:rPr lang="en-US" sz="3200" b="1" dirty="0" smtClean="0">
                <a:solidFill>
                  <a:srgbClr val="00863D"/>
                </a:solidFill>
              </a:rPr>
              <a:t>≥ </a:t>
            </a:r>
            <a:r>
              <a:rPr lang="en-US" sz="3200" dirty="0" smtClean="0">
                <a:solidFill>
                  <a:srgbClr val="00863D"/>
                </a:solidFill>
              </a:rPr>
              <a:t>74</a:t>
            </a:r>
            <a:r>
              <a:rPr lang="en-US" sz="3200" dirty="0" smtClean="0">
                <a:solidFill>
                  <a:srgbClr val="00863D"/>
                </a:solidFill>
                <a:cs typeface="Arial" charset="0"/>
              </a:rPr>
              <a:t>°C </a:t>
            </a:r>
            <a:r>
              <a:rPr lang="en-US" sz="3200" dirty="0">
                <a:solidFill>
                  <a:srgbClr val="00863D"/>
                </a:solidFill>
                <a:cs typeface="Arial" charset="0"/>
              </a:rPr>
              <a:t>w</a:t>
            </a:r>
            <a:r>
              <a:rPr lang="en-US" sz="3200" dirty="0" smtClean="0">
                <a:solidFill>
                  <a:srgbClr val="00863D"/>
                </a:solidFill>
                <a:cs typeface="Arial" charset="0"/>
              </a:rPr>
              <a:t>ithin 2 hours or less.</a:t>
            </a:r>
          </a:p>
          <a:p>
            <a:r>
              <a:rPr lang="en-US" sz="3200" dirty="0" smtClean="0">
                <a:cs typeface="Arial" charset="0"/>
              </a:rPr>
              <a:t>Do not use hot holding</a:t>
            </a:r>
          </a:p>
          <a:p>
            <a:pPr>
              <a:buNone/>
            </a:pPr>
            <a:r>
              <a:rPr lang="en-US" sz="3200" dirty="0" smtClean="0">
                <a:cs typeface="Arial" charset="0"/>
              </a:rPr>
              <a:t>	equipment to reheat.</a:t>
            </a:r>
          </a:p>
          <a:p>
            <a:r>
              <a:rPr lang="en-US" sz="3200" dirty="0" smtClean="0">
                <a:cs typeface="Arial" charset="0"/>
              </a:rPr>
              <a:t>Only reheat </a:t>
            </a:r>
            <a:r>
              <a:rPr lang="en-US" sz="3200" b="1" dirty="0" smtClean="0">
                <a:cs typeface="Arial" charset="0"/>
              </a:rPr>
              <a:t>one time.</a:t>
            </a:r>
            <a:endParaRPr lang="en-US" sz="3200" dirty="0" smtClean="0">
              <a:cs typeface="Arial" charset="0"/>
            </a:endParaRPr>
          </a:p>
        </p:txBody>
      </p:sp>
      <p:sp>
        <p:nvSpPr>
          <p:cNvPr id="7" name="Multiply 6"/>
          <p:cNvSpPr/>
          <p:nvPr/>
        </p:nvSpPr>
        <p:spPr>
          <a:xfrm rot="581668">
            <a:off x="5893935" y="1470284"/>
            <a:ext cx="2036378" cy="2420495"/>
          </a:xfrm>
          <a:prstGeom prst="mathMultiply">
            <a:avLst>
              <a:gd name="adj1" fmla="val 15207"/>
            </a:avLst>
          </a:prstGeom>
          <a:gradFill flip="none" rotWithShape="1">
            <a:gsLst>
              <a:gs pos="0">
                <a:srgbClr val="FC7F18"/>
              </a:gs>
              <a:gs pos="29000">
                <a:srgbClr val="FF0000"/>
              </a:gs>
              <a:gs pos="68000">
                <a:srgbClr val="C00000"/>
              </a:gs>
              <a:gs pos="100000">
                <a:srgbClr val="FF000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descr="Cook_2"/>
          <p:cNvPicPr>
            <a:picLocks noChangeAspect="1" noChangeArrowheads="1"/>
          </p:cNvPicPr>
          <p:nvPr/>
        </p:nvPicPr>
        <p:blipFill>
          <a:blip r:embed="rId5" cstate="email"/>
          <a:srcRect/>
          <a:stretch>
            <a:fillRect/>
          </a:stretch>
        </p:blipFill>
        <p:spPr bwMode="auto">
          <a:xfrm>
            <a:off x="5562599" y="4023806"/>
            <a:ext cx="2755731" cy="2067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57511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How do animals often contaminate food like meat and chicken?</a:t>
            </a:r>
            <a:endParaRPr lang="en-CA" sz="3200" b="1" dirty="0"/>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253" name="Rectangle 5"/>
          <p:cNvSpPr>
            <a:spLocks noGrp="1" noChangeArrowheads="1"/>
          </p:cNvSpPr>
          <p:nvPr>
            <p:ph type="title" idx="4294967295"/>
          </p:nvPr>
        </p:nvSpPr>
        <p:spPr>
          <a:xfrm>
            <a:off x="304800" y="766763"/>
            <a:ext cx="8839200" cy="1143000"/>
          </a:xfrm>
        </p:spPr>
        <p:txBody>
          <a:bodyPr/>
          <a:lstStyle/>
          <a:p>
            <a:pPr marL="177800"/>
            <a:r>
              <a:rPr lang="en-US" dirty="0" smtClean="0"/>
              <a:t>Animals = </a:t>
            </a:r>
            <a:r>
              <a:rPr lang="en-US" dirty="0" smtClean="0">
                <a:solidFill>
                  <a:srgbClr val="00863D"/>
                </a:solidFill>
              </a:rPr>
              <a:t>Poop</a:t>
            </a:r>
            <a:r>
              <a:rPr lang="en-US" dirty="0" smtClean="0"/>
              <a:t>…</a:t>
            </a:r>
            <a:endParaRPr lang="en-US" sz="1200" dirty="0"/>
          </a:p>
        </p:txBody>
      </p:sp>
      <p:grpSp>
        <p:nvGrpSpPr>
          <p:cNvPr id="2" name="Group 7"/>
          <p:cNvGrpSpPr/>
          <p:nvPr/>
        </p:nvGrpSpPr>
        <p:grpSpPr>
          <a:xfrm flipH="1">
            <a:off x="4900092" y="1901113"/>
            <a:ext cx="4081269" cy="2593613"/>
            <a:chOff x="4588361" y="1812213"/>
            <a:chExt cx="4178890" cy="2593613"/>
          </a:xfrm>
        </p:grpSpPr>
        <p:pic>
          <p:nvPicPr>
            <p:cNvPr id="6" name="Picture 5" descr="pig by.jpg"/>
            <p:cNvPicPr>
              <a:picLocks noChangeAspect="1"/>
            </p:cNvPicPr>
            <p:nvPr/>
          </p:nvPicPr>
          <p:blipFill>
            <a:blip r:embed="rId4" cstate="print">
              <a:lum bright="10000"/>
            </a:blip>
            <a:stretch>
              <a:fillRect/>
            </a:stretch>
          </p:blipFill>
          <p:spPr>
            <a:xfrm>
              <a:off x="4941983" y="1866265"/>
              <a:ext cx="3825268" cy="24644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rot="16200000">
              <a:off x="3449124" y="2951450"/>
              <a:ext cx="2593613" cy="315139"/>
            </a:xfrm>
            <a:prstGeom prst="rect">
              <a:avLst/>
            </a:prstGeom>
            <a:noFill/>
          </p:spPr>
          <p:txBody>
            <a:bodyPr wrap="square" rtlCol="0">
              <a:spAutoFit/>
            </a:bodyPr>
            <a:lstStyle/>
            <a:p>
              <a:r>
                <a:rPr lang="en-US" sz="1400" dirty="0" err="1" smtClean="0">
                  <a:solidFill>
                    <a:srgbClr val="FFC000"/>
                  </a:solidFill>
                </a:rPr>
                <a:t>Photo:garwee@sxc.hu</a:t>
              </a:r>
              <a:endParaRPr lang="en-US" sz="1400" dirty="0">
                <a:solidFill>
                  <a:srgbClr val="FFC000"/>
                </a:solidFill>
              </a:endParaRPr>
            </a:p>
          </p:txBody>
        </p:sp>
      </p:grpSp>
      <p:pic>
        <p:nvPicPr>
          <p:cNvPr id="9" name="Picture 8" descr="chickens.jpg"/>
          <p:cNvPicPr>
            <a:picLocks noChangeAspect="1"/>
          </p:cNvPicPr>
          <p:nvPr/>
        </p:nvPicPr>
        <p:blipFill>
          <a:blip r:embed="rId5" cstate="print"/>
          <a:stretch>
            <a:fillRect/>
          </a:stretch>
        </p:blipFill>
        <p:spPr>
          <a:xfrm>
            <a:off x="434282" y="1892300"/>
            <a:ext cx="3693218" cy="2455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cow.jpg"/>
          <p:cNvPicPr>
            <a:picLocks noChangeAspect="1"/>
          </p:cNvPicPr>
          <p:nvPr/>
        </p:nvPicPr>
        <p:blipFill>
          <a:blip r:embed="rId6" cstate="print"/>
          <a:stretch>
            <a:fillRect/>
          </a:stretch>
        </p:blipFill>
        <p:spPr>
          <a:xfrm>
            <a:off x="2674620" y="3623024"/>
            <a:ext cx="3268980" cy="24902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are burger by wonggawei at flickr.jpg"/>
          <p:cNvPicPr>
            <a:picLocks noChangeAspect="1"/>
          </p:cNvPicPr>
          <p:nvPr/>
        </p:nvPicPr>
        <p:blipFill>
          <a:blip r:embed="rId4" cstate="print"/>
          <a:stretch>
            <a:fillRect/>
          </a:stretch>
        </p:blipFill>
        <p:spPr>
          <a:xfrm>
            <a:off x="480060" y="1774191"/>
            <a:ext cx="3901440"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457200" y="4734560"/>
            <a:ext cx="2743200" cy="246221"/>
          </a:xfrm>
          <a:prstGeom prst="rect">
            <a:avLst/>
          </a:prstGeom>
          <a:noFill/>
        </p:spPr>
        <p:txBody>
          <a:bodyPr wrap="square" rtlCol="0">
            <a:spAutoFit/>
          </a:bodyPr>
          <a:lstStyle/>
          <a:p>
            <a:r>
              <a:rPr lang="en-US" sz="1000" dirty="0" smtClean="0">
                <a:solidFill>
                  <a:srgbClr val="FFC000"/>
                </a:solidFill>
              </a:rPr>
              <a:t>Photo: Wonggawei@flickr.com</a:t>
            </a:r>
            <a:endParaRPr lang="en-US" sz="1000" dirty="0">
              <a:solidFill>
                <a:srgbClr val="FFC000"/>
              </a:solidFill>
            </a:endParaRPr>
          </a:p>
        </p:txBody>
      </p:sp>
      <p:sp>
        <p:nvSpPr>
          <p:cNvPr id="2" name="Title 1"/>
          <p:cNvSpPr>
            <a:spLocks noGrp="1"/>
          </p:cNvSpPr>
          <p:nvPr>
            <p:ph type="title"/>
          </p:nvPr>
        </p:nvSpPr>
        <p:spPr>
          <a:xfrm>
            <a:off x="0" y="766763"/>
            <a:ext cx="9144000" cy="1143000"/>
          </a:xfrm>
        </p:spPr>
        <p:txBody>
          <a:bodyPr/>
          <a:lstStyle/>
          <a:p>
            <a:r>
              <a:rPr lang="en-US" dirty="0" smtClean="0"/>
              <a:t>Whole vs. Ground Meats?		</a:t>
            </a:r>
            <a:endParaRPr lang="en-US" sz="2400" dirty="0"/>
          </a:p>
        </p:txBody>
      </p:sp>
      <p:pic>
        <p:nvPicPr>
          <p:cNvPr id="8" name="Picture 7" descr="steak tartare by rockdoggydogatflickrdotcom.jpg"/>
          <p:cNvPicPr>
            <a:picLocks noChangeAspect="1"/>
          </p:cNvPicPr>
          <p:nvPr/>
        </p:nvPicPr>
        <p:blipFill>
          <a:blip r:embed="rId5" cstate="print"/>
          <a:stretch>
            <a:fillRect/>
          </a:stretch>
        </p:blipFill>
        <p:spPr>
          <a:xfrm>
            <a:off x="3035300" y="4161572"/>
            <a:ext cx="3670300" cy="24487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descr="beef.jpg"/>
          <p:cNvPicPr>
            <a:picLocks noChangeAspect="1"/>
          </p:cNvPicPr>
          <p:nvPr/>
        </p:nvPicPr>
        <p:blipFill>
          <a:blip r:embed="rId6" cstate="print"/>
          <a:stretch>
            <a:fillRect/>
          </a:stretch>
        </p:blipFill>
        <p:spPr>
          <a:xfrm>
            <a:off x="4940300" y="1791969"/>
            <a:ext cx="3436620" cy="2577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TextBox 12"/>
          <p:cNvSpPr txBox="1"/>
          <p:nvPr/>
        </p:nvSpPr>
        <p:spPr>
          <a:xfrm>
            <a:off x="3002164" y="6635529"/>
            <a:ext cx="2743200" cy="246221"/>
          </a:xfrm>
          <a:prstGeom prst="rect">
            <a:avLst/>
          </a:prstGeom>
          <a:noFill/>
        </p:spPr>
        <p:txBody>
          <a:bodyPr wrap="square" rtlCol="0">
            <a:spAutoFit/>
          </a:bodyPr>
          <a:lstStyle/>
          <a:p>
            <a:r>
              <a:rPr lang="en-US" sz="1000" dirty="0" smtClean="0">
                <a:solidFill>
                  <a:srgbClr val="FFC000"/>
                </a:solidFill>
              </a:rPr>
              <a:t>Photo: rockdoggydog@flickr.com</a:t>
            </a:r>
            <a:endParaRPr lang="en-US" sz="1000" dirty="0">
              <a:solidFill>
                <a:srgbClr val="FFC000"/>
              </a:solidFill>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CA" dirty="0" smtClean="0"/>
              <a:t>Food Safety Bingo</a:t>
            </a:r>
            <a:endParaRPr lang="en-CA" dirty="0"/>
          </a:p>
        </p:txBody>
      </p:sp>
      <p:sp>
        <p:nvSpPr>
          <p:cNvPr id="5" name="Content Placeholder 4"/>
          <p:cNvSpPr>
            <a:spLocks noGrp="1"/>
          </p:cNvSpPr>
          <p:nvPr>
            <p:ph idx="1"/>
          </p:nvPr>
        </p:nvSpPr>
        <p:spPr>
          <a:xfrm>
            <a:off x="486093" y="1828801"/>
            <a:ext cx="5370510" cy="3946525"/>
          </a:xfrm>
        </p:spPr>
        <p:txBody>
          <a:bodyPr/>
          <a:lstStyle/>
          <a:p>
            <a:r>
              <a:rPr lang="en-CA" sz="2800" dirty="0" smtClean="0"/>
              <a:t>Listen to the food safety questions.</a:t>
            </a:r>
          </a:p>
          <a:p>
            <a:pPr>
              <a:spcBef>
                <a:spcPts val="1200"/>
              </a:spcBef>
              <a:spcAft>
                <a:spcPts val="600"/>
              </a:spcAft>
            </a:pPr>
            <a:r>
              <a:rPr lang="en-CA" sz="2800" dirty="0" smtClean="0"/>
              <a:t>10 seconds to decide for each       answer, then we will discuss. </a:t>
            </a:r>
          </a:p>
          <a:p>
            <a:r>
              <a:rPr lang="en-CA" sz="2800" dirty="0" smtClean="0"/>
              <a:t>Tick the square that contains the answer. </a:t>
            </a:r>
          </a:p>
          <a:p>
            <a:r>
              <a:rPr lang="en-CA" sz="2800" dirty="0" smtClean="0"/>
              <a:t>Once you have completed                  the picture frame, yell Bingo! </a:t>
            </a:r>
          </a:p>
          <a:p>
            <a:pPr>
              <a:buNone/>
            </a:pPr>
            <a:endParaRPr lang="en-CA" sz="2800" dirty="0" smtClean="0"/>
          </a:p>
          <a:p>
            <a:endParaRPr lang="en-CA" dirty="0"/>
          </a:p>
        </p:txBody>
      </p:sp>
      <p:pic>
        <p:nvPicPr>
          <p:cNvPr id="559106" name="Picture 2" descr="http://paysbig.com/files/5112/9045/2524/bingo_lgframe.gif"/>
          <p:cNvPicPr>
            <a:picLocks noChangeAspect="1" noChangeArrowheads="1"/>
          </p:cNvPicPr>
          <p:nvPr/>
        </p:nvPicPr>
        <p:blipFill>
          <a:blip r:embed="rId4" cstate="print"/>
          <a:srcRect/>
          <a:stretch>
            <a:fillRect/>
          </a:stretch>
        </p:blipFill>
        <p:spPr bwMode="auto">
          <a:xfrm>
            <a:off x="5993762" y="2311127"/>
            <a:ext cx="2718255" cy="2718255"/>
          </a:xfrm>
          <a:prstGeom prst="rect">
            <a:avLst/>
          </a:prstGeom>
          <a:noFill/>
        </p:spPr>
      </p:pic>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Finish the sentence: When in doubt......................................</a:t>
            </a:r>
            <a:endParaRPr lang="en-CA" sz="3200" b="1" dirty="0"/>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in Doubt, </a:t>
            </a:r>
            <a:r>
              <a:rPr lang="en-US" dirty="0" smtClean="0">
                <a:solidFill>
                  <a:srgbClr val="00863D"/>
                </a:solidFill>
              </a:rPr>
              <a:t>Throw it Out           </a:t>
            </a:r>
            <a:endParaRPr lang="en-US" dirty="0">
              <a:solidFill>
                <a:srgbClr val="00863D"/>
              </a:solidFill>
            </a:endParaRPr>
          </a:p>
        </p:txBody>
      </p:sp>
      <p:sp>
        <p:nvSpPr>
          <p:cNvPr id="3" name="Content Placeholder 2"/>
          <p:cNvSpPr>
            <a:spLocks noGrp="1"/>
          </p:cNvSpPr>
          <p:nvPr>
            <p:ph sz="half" idx="1"/>
          </p:nvPr>
        </p:nvSpPr>
        <p:spPr>
          <a:xfrm>
            <a:off x="531812" y="1907276"/>
            <a:ext cx="3423739" cy="3946525"/>
          </a:xfrm>
        </p:spPr>
        <p:txBody>
          <a:bodyPr/>
          <a:lstStyle/>
          <a:p>
            <a:r>
              <a:rPr lang="en-US" sz="3200" dirty="0" smtClean="0"/>
              <a:t>Don’t guess about food safety. </a:t>
            </a:r>
          </a:p>
          <a:p>
            <a:r>
              <a:rPr lang="en-US" sz="3200" dirty="0" smtClean="0"/>
              <a:t>Better to be cautious than risk making customers sick. </a:t>
            </a: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50680" y="2040840"/>
            <a:ext cx="4480560" cy="3138428"/>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What is left on the surface after cleaning it with soap and water?</a:t>
            </a:r>
            <a:endParaRPr lang="en-CA" sz="3200" b="1"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dirty="0" smtClean="0"/>
              <a:t>Cleaning</a:t>
            </a:r>
            <a:endParaRPr lang="en-US" sz="2400" dirty="0"/>
          </a:p>
        </p:txBody>
      </p:sp>
      <p:sp>
        <p:nvSpPr>
          <p:cNvPr id="3" name="Content Placeholder 2"/>
          <p:cNvSpPr>
            <a:spLocks noGrp="1"/>
          </p:cNvSpPr>
          <p:nvPr>
            <p:ph idx="1"/>
          </p:nvPr>
        </p:nvSpPr>
        <p:spPr>
          <a:xfrm>
            <a:off x="531814" y="1897880"/>
            <a:ext cx="4659164" cy="4146990"/>
          </a:xfrm>
        </p:spPr>
        <p:txBody>
          <a:bodyPr/>
          <a:lstStyle/>
          <a:p>
            <a:r>
              <a:rPr lang="en-US" sz="3200" dirty="0" smtClean="0"/>
              <a:t>Cleaning removes dirt and food debris from surfaces.</a:t>
            </a:r>
          </a:p>
          <a:p>
            <a:r>
              <a:rPr lang="en-US" sz="3200" dirty="0" smtClean="0">
                <a:solidFill>
                  <a:srgbClr val="00B050"/>
                </a:solidFill>
              </a:rPr>
              <a:t>Plenty of pathogens </a:t>
            </a:r>
            <a:r>
              <a:rPr lang="en-US" sz="3200" dirty="0" smtClean="0"/>
              <a:t>survive cleaning.</a:t>
            </a:r>
          </a:p>
          <a:p>
            <a:endParaRPr lang="en-US" sz="1000" dirty="0" smtClean="0"/>
          </a:p>
        </p:txBody>
      </p:sp>
      <p:pic>
        <p:nvPicPr>
          <p:cNvPr id="12292" name="Picture 4" descr="S:\Program Areas\Education\Photographs\July 2011 Food Safety Pictures\Finished\_JCF0158 copy2.jpg"/>
          <p:cNvPicPr>
            <a:picLocks noChangeAspect="1" noChangeArrowheads="1"/>
          </p:cNvPicPr>
          <p:nvPr/>
        </p:nvPicPr>
        <p:blipFill>
          <a:blip r:embed="rId4" cstate="print"/>
          <a:srcRect/>
          <a:stretch>
            <a:fillRect/>
          </a:stretch>
        </p:blipFill>
        <p:spPr bwMode="auto">
          <a:xfrm>
            <a:off x="5266791" y="1876096"/>
            <a:ext cx="3167760" cy="42236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This is done after cleaning to reduce the number of pathogens left on a surface to a safe level?</a:t>
            </a:r>
            <a:endParaRPr lang="en-CA" sz="3200" b="1"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6763"/>
            <a:ext cx="9144000" cy="1143000"/>
          </a:xfrm>
        </p:spPr>
        <p:txBody>
          <a:bodyPr/>
          <a:lstStyle/>
          <a:p>
            <a:r>
              <a:rPr lang="en-US" dirty="0" smtClean="0"/>
              <a:t>Sanitizing</a:t>
            </a:r>
            <a:endParaRPr lang="en-US" dirty="0"/>
          </a:p>
        </p:txBody>
      </p:sp>
      <p:pic>
        <p:nvPicPr>
          <p:cNvPr id="6" name="Picture 5" descr="S:\Program Areas\Education\Photographs\July 2011 Food Safety Pictures\Finished\_JCF0039.jpg"/>
          <p:cNvPicPr>
            <a:picLocks noChangeAspect="1" noChangeArrowheads="1"/>
          </p:cNvPicPr>
          <p:nvPr/>
        </p:nvPicPr>
        <p:blipFill>
          <a:blip r:embed="rId4" cstate="print"/>
          <a:srcRect/>
          <a:stretch>
            <a:fillRect/>
          </a:stretch>
        </p:blipFill>
        <p:spPr bwMode="auto">
          <a:xfrm>
            <a:off x="5154842" y="1844566"/>
            <a:ext cx="3211974" cy="4282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3"/>
          <p:cNvSpPr txBox="1">
            <a:spLocks noChangeArrowheads="1"/>
          </p:cNvSpPr>
          <p:nvPr/>
        </p:nvSpPr>
        <p:spPr bwMode="auto">
          <a:xfrm>
            <a:off x="531812" y="1657350"/>
            <a:ext cx="4573588"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endParaRPr lang="en-CA" sz="1000" kern="0" dirty="0" smtClean="0">
              <a:latin typeface="+mn-lt"/>
            </a:endParaRPr>
          </a:p>
          <a:p>
            <a:endParaRPr lang="en-US" sz="1000" kern="0" dirty="0" smtClean="0">
              <a:latin typeface="+mn-lt"/>
            </a:endParaRPr>
          </a:p>
          <a:p>
            <a:pPr>
              <a:spcBef>
                <a:spcPct val="20000"/>
              </a:spcBef>
              <a:defRPr/>
            </a:pPr>
            <a:r>
              <a:rPr lang="en-US" sz="3200" kern="0" dirty="0" smtClean="0">
                <a:solidFill>
                  <a:srgbClr val="00863D"/>
                </a:solidFill>
                <a:latin typeface="+mn-lt"/>
              </a:rPr>
              <a:t>Sanitizing:</a:t>
            </a:r>
          </a:p>
          <a:p>
            <a:pPr marL="457200" indent="-457200">
              <a:spcBef>
                <a:spcPct val="20000"/>
              </a:spcBef>
              <a:buFont typeface="Arial" panose="020B0604020202020204" pitchFamily="34" charset="0"/>
              <a:buChar char="•"/>
              <a:defRPr/>
            </a:pPr>
            <a:r>
              <a:rPr lang="en-US" sz="2800" kern="0" dirty="0" smtClean="0">
                <a:latin typeface="+mn-lt"/>
              </a:rPr>
              <a:t>Reducing </a:t>
            </a:r>
            <a:r>
              <a:rPr lang="en-US" sz="2800" dirty="0" smtClean="0"/>
              <a:t>pathogens to a safe level, using heat or a chemical.</a:t>
            </a:r>
          </a:p>
          <a:p>
            <a:endParaRPr lang="en-US" sz="1000" dirty="0" smtClean="0"/>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CA" sz="2800" b="0" i="0" u="none" strike="noStrike" kern="0" cap="none" spc="0" normalizeH="0" baseline="0" noProof="0" dirty="0" smtClean="0">
              <a:ln>
                <a:noFill/>
              </a:ln>
              <a:solidFill>
                <a:schemeClr val="tx1"/>
              </a:solidFill>
              <a:effectLst/>
              <a:uLnTx/>
              <a:uFillTx/>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An easy sanitizer to make at home is a bleach solution. How much bleach do you need to add to one </a:t>
            </a:r>
            <a:r>
              <a:rPr lang="en-CA" sz="3200" b="1" dirty="0" err="1" smtClean="0"/>
              <a:t>liter</a:t>
            </a:r>
            <a:r>
              <a:rPr lang="en-CA" sz="3200" b="1" dirty="0" smtClean="0"/>
              <a:t> of water to make a food-grade sanitizer?</a:t>
            </a:r>
            <a:endParaRPr lang="en-CA" sz="3200" b="1" dirty="0"/>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Simple </a:t>
            </a:r>
            <a:r>
              <a:rPr lang="en-US" dirty="0"/>
              <a:t>S</a:t>
            </a:r>
            <a:r>
              <a:rPr lang="en-US" dirty="0" smtClean="0"/>
              <a:t>anitizing </a:t>
            </a:r>
            <a:r>
              <a:rPr lang="en-US" dirty="0"/>
              <a:t>S</a:t>
            </a:r>
            <a:r>
              <a:rPr lang="en-US" dirty="0" smtClean="0"/>
              <a:t>olution</a:t>
            </a:r>
            <a:endParaRPr lang="en-US" dirty="0"/>
          </a:p>
        </p:txBody>
      </p:sp>
      <p:sp>
        <p:nvSpPr>
          <p:cNvPr id="3" name="Content Placeholder 2"/>
          <p:cNvSpPr>
            <a:spLocks noGrp="1"/>
          </p:cNvSpPr>
          <p:nvPr>
            <p:ph sz="half" idx="1"/>
          </p:nvPr>
        </p:nvSpPr>
        <p:spPr>
          <a:xfrm>
            <a:off x="395536" y="1916832"/>
            <a:ext cx="5112568" cy="3946525"/>
          </a:xfrm>
        </p:spPr>
        <p:txBody>
          <a:bodyPr/>
          <a:lstStyle/>
          <a:p>
            <a:pPr>
              <a:lnSpc>
                <a:spcPct val="90000"/>
              </a:lnSpc>
            </a:pPr>
            <a:r>
              <a:rPr lang="en-US" sz="3200" dirty="0"/>
              <a:t>b</a:t>
            </a:r>
            <a:r>
              <a:rPr lang="en-US" sz="3200" dirty="0" smtClean="0"/>
              <a:t>leach </a:t>
            </a:r>
            <a:r>
              <a:rPr lang="en-US" sz="3200" dirty="0"/>
              <a:t>and </a:t>
            </a:r>
            <a:r>
              <a:rPr lang="en-US" sz="3200" dirty="0" smtClean="0"/>
              <a:t>water </a:t>
            </a:r>
          </a:p>
          <a:p>
            <a:pPr lvl="1">
              <a:lnSpc>
                <a:spcPct val="90000"/>
              </a:lnSpc>
            </a:pPr>
            <a:r>
              <a:rPr lang="en-US" sz="2800" dirty="0" smtClean="0">
                <a:solidFill>
                  <a:srgbClr val="00863D"/>
                </a:solidFill>
              </a:rPr>
              <a:t>½ </a:t>
            </a:r>
            <a:r>
              <a:rPr lang="en-US" sz="2800" dirty="0">
                <a:solidFill>
                  <a:srgbClr val="00863D"/>
                </a:solidFill>
              </a:rPr>
              <a:t>teaspoon of </a:t>
            </a:r>
            <a:r>
              <a:rPr lang="en-US" sz="2800" dirty="0" smtClean="0">
                <a:solidFill>
                  <a:srgbClr val="00863D"/>
                </a:solidFill>
              </a:rPr>
              <a:t>bleach </a:t>
            </a:r>
            <a:r>
              <a:rPr lang="en-US" sz="2800" dirty="0" smtClean="0"/>
              <a:t>in </a:t>
            </a:r>
            <a:r>
              <a:rPr lang="en-US" sz="2800" dirty="0"/>
              <a:t>1 L of </a:t>
            </a:r>
            <a:r>
              <a:rPr lang="en-US" sz="2800" dirty="0" smtClean="0"/>
              <a:t>water</a:t>
            </a:r>
            <a:endParaRPr lang="en-US" sz="2800" dirty="0"/>
          </a:p>
          <a:p>
            <a:r>
              <a:rPr lang="en-US" sz="3200" dirty="0" smtClean="0"/>
              <a:t>Cloths should be stored </a:t>
            </a:r>
            <a:r>
              <a:rPr lang="en-US" sz="3200" dirty="0"/>
              <a:t>in </a:t>
            </a:r>
            <a:r>
              <a:rPr lang="en-US" sz="3200" dirty="0" smtClean="0"/>
              <a:t>a bucket with sanitizing solution.</a:t>
            </a:r>
            <a:endParaRPr lang="en-US" sz="3200" dirty="0"/>
          </a:p>
          <a:p>
            <a:endParaRPr lang="en-US" dirty="0"/>
          </a:p>
        </p:txBody>
      </p:sp>
      <p:pic>
        <p:nvPicPr>
          <p:cNvPr id="5" name="Picture 6" descr="redbucketinprint"/>
          <p:cNvPicPr>
            <a:picLocks noGrp="1" noChangeAspect="1" noChangeArrowheads="1"/>
          </p:cNvPicPr>
          <p:nvPr>
            <p:ph sz="half" idx="2"/>
          </p:nvPr>
        </p:nvPicPr>
        <p:blipFill>
          <a:blip r:embed="rId4"/>
          <a:srcRect/>
          <a:stretch>
            <a:fillRect/>
          </a:stretch>
        </p:blipFill>
        <p:spPr bwMode="auto">
          <a:xfrm>
            <a:off x="5508104" y="3573016"/>
            <a:ext cx="1728192" cy="1902034"/>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7236296" y="2542686"/>
            <a:ext cx="1194470" cy="2941382"/>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129301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How should fruits and vegetables be washed?</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idx="4294967295"/>
          </p:nvPr>
        </p:nvSpPr>
        <p:spPr>
          <a:xfrm>
            <a:off x="0" y="766763"/>
            <a:ext cx="9144000" cy="1143000"/>
          </a:xfrm>
        </p:spPr>
        <p:txBody>
          <a:bodyPr/>
          <a:lstStyle/>
          <a:p>
            <a:r>
              <a:rPr lang="en-US" dirty="0" smtClean="0"/>
              <a:t>Washing Fruits and Vegetables	14: </a:t>
            </a:r>
            <a:r>
              <a:rPr lang="en-US" sz="1800" dirty="0" smtClean="0"/>
              <a:t>1 of 1</a:t>
            </a:r>
            <a:endParaRPr lang="en-US" sz="2400" dirty="0"/>
          </a:p>
        </p:txBody>
      </p:sp>
      <p:sp>
        <p:nvSpPr>
          <p:cNvPr id="1062915" name="Rectangle 3"/>
          <p:cNvSpPr>
            <a:spLocks noGrp="1" noChangeArrowheads="1"/>
          </p:cNvSpPr>
          <p:nvPr>
            <p:ph type="body" idx="4294967295"/>
          </p:nvPr>
        </p:nvSpPr>
        <p:spPr>
          <a:xfrm>
            <a:off x="531811" y="1958924"/>
            <a:ext cx="8190158" cy="3946525"/>
          </a:xfrm>
        </p:spPr>
        <p:txBody>
          <a:bodyPr/>
          <a:lstStyle/>
          <a:p>
            <a:pPr marL="0" indent="0">
              <a:buNone/>
            </a:pPr>
            <a:r>
              <a:rPr lang="en-CA" sz="3200" dirty="0" smtClean="0"/>
              <a:t>Wash produce </a:t>
            </a:r>
            <a:r>
              <a:rPr lang="en-CA" sz="3200" dirty="0" smtClean="0">
                <a:solidFill>
                  <a:srgbClr val="00863D"/>
                </a:solidFill>
              </a:rPr>
              <a:t>under cool, running water</a:t>
            </a:r>
            <a:r>
              <a:rPr lang="en-CA" sz="3200" dirty="0" smtClean="0"/>
              <a:t>.</a:t>
            </a:r>
          </a:p>
        </p:txBody>
      </p:sp>
      <p:pic>
        <p:nvPicPr>
          <p:cNvPr id="4" name="Picture 4"/>
          <p:cNvPicPr>
            <a:picLocks noChangeAspect="1" noChangeArrowheads="1"/>
          </p:cNvPicPr>
          <p:nvPr/>
        </p:nvPicPr>
        <p:blipFill>
          <a:blip r:embed="rId4" cstate="print"/>
          <a:srcRect/>
          <a:stretch>
            <a:fillRect/>
          </a:stretch>
        </p:blipFill>
        <p:spPr bwMode="auto">
          <a:xfrm>
            <a:off x="3237612" y="2928158"/>
            <a:ext cx="2317630" cy="2664296"/>
          </a:xfrm>
          <a:prstGeom prst="rect">
            <a:avLst/>
          </a:prstGeom>
          <a:noFill/>
          <a:ln w="38100" cap="sq" algn="ctr">
            <a:solidFill>
              <a:schemeClr val="tx1"/>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What are the danger zone temperatures where bacteria grow quickly?</a:t>
            </a:r>
            <a:endParaRPr lang="en-CA" sz="3200" b="1" dirty="0"/>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Nails should always be…………… and ……………………..</a:t>
            </a:r>
            <a:endParaRPr lang="en-CA" sz="3200" b="1" dirty="0"/>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shortnails"/>
          <p:cNvPicPr>
            <a:picLocks noChangeAspect="1" noChangeArrowheads="1"/>
          </p:cNvPicPr>
          <p:nvPr/>
        </p:nvPicPr>
        <p:blipFill>
          <a:blip r:embed="rId4"/>
          <a:srcRect/>
          <a:stretch>
            <a:fillRect/>
          </a:stretch>
        </p:blipFill>
        <p:spPr bwMode="auto">
          <a:xfrm>
            <a:off x="4985996" y="2022473"/>
            <a:ext cx="3608387" cy="2590800"/>
          </a:xfrm>
          <a:prstGeom prst="rect">
            <a:avLst/>
          </a:prstGeom>
          <a:noFill/>
          <a:ln w="9525">
            <a:noFill/>
            <a:miter lim="800000"/>
            <a:headEnd/>
            <a:tailEnd/>
          </a:ln>
        </p:spPr>
      </p:pic>
      <p:pic>
        <p:nvPicPr>
          <p:cNvPr id="78851" name="Picture 5" descr="nails-main_Full"/>
          <p:cNvPicPr>
            <a:picLocks noChangeAspect="1" noChangeArrowheads="1"/>
          </p:cNvPicPr>
          <p:nvPr/>
        </p:nvPicPr>
        <p:blipFill>
          <a:blip r:embed="rId5"/>
          <a:srcRect/>
          <a:stretch>
            <a:fillRect/>
          </a:stretch>
        </p:blipFill>
        <p:spPr bwMode="auto">
          <a:xfrm>
            <a:off x="964065" y="1884709"/>
            <a:ext cx="2640013" cy="1800225"/>
          </a:xfrm>
          <a:prstGeom prst="rect">
            <a:avLst/>
          </a:prstGeom>
          <a:noFill/>
          <a:ln w="9525">
            <a:noFill/>
            <a:miter lim="800000"/>
            <a:headEnd/>
            <a:tailEnd/>
          </a:ln>
        </p:spPr>
      </p:pic>
      <p:sp>
        <p:nvSpPr>
          <p:cNvPr id="78852" name="Rectangle 7"/>
          <p:cNvSpPr>
            <a:spLocks noGrp="1" noChangeArrowheads="1"/>
          </p:cNvSpPr>
          <p:nvPr>
            <p:ph type="title"/>
          </p:nvPr>
        </p:nvSpPr>
        <p:spPr>
          <a:xfrm>
            <a:off x="428625" y="766763"/>
            <a:ext cx="8202613" cy="1143000"/>
          </a:xfrm>
        </p:spPr>
        <p:txBody>
          <a:bodyPr/>
          <a:lstStyle/>
          <a:p>
            <a:pPr marL="0" eaLnBrk="1" hangingPunct="1"/>
            <a:r>
              <a:rPr lang="en-US" dirty="0" smtClean="0"/>
              <a:t>Fingernails</a:t>
            </a:r>
          </a:p>
        </p:txBody>
      </p:sp>
      <p:sp>
        <p:nvSpPr>
          <p:cNvPr id="9" name="Multiply 8"/>
          <p:cNvSpPr/>
          <p:nvPr/>
        </p:nvSpPr>
        <p:spPr>
          <a:xfrm rot="581668">
            <a:off x="3100840" y="1546571"/>
            <a:ext cx="1174750" cy="1343025"/>
          </a:xfrm>
          <a:prstGeom prst="mathMultiply">
            <a:avLst>
              <a:gd name="adj1" fmla="val 15207"/>
            </a:avLst>
          </a:prstGeom>
          <a:gradFill flip="none" rotWithShape="1">
            <a:gsLst>
              <a:gs pos="0">
                <a:srgbClr val="FC7F18"/>
              </a:gs>
              <a:gs pos="29000">
                <a:srgbClr val="FF0000"/>
              </a:gs>
              <a:gs pos="68000">
                <a:srgbClr val="C00000"/>
              </a:gs>
              <a:gs pos="100000">
                <a:srgbClr val="FF000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L-Shape 10"/>
          <p:cNvSpPr/>
          <p:nvPr/>
        </p:nvSpPr>
        <p:spPr>
          <a:xfrm rot="3116042" flipH="1">
            <a:off x="7787048" y="1519157"/>
            <a:ext cx="500063" cy="1149350"/>
          </a:xfrm>
          <a:prstGeom prst="corner">
            <a:avLst>
              <a:gd name="adj1" fmla="val 39850"/>
              <a:gd name="adj2" fmla="val 46149"/>
            </a:avLst>
          </a:prstGeom>
          <a:solidFill>
            <a:srgbClr val="92D050"/>
          </a:solid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00863D"/>
              </a:solidFill>
            </a:endParaRPr>
          </a:p>
        </p:txBody>
      </p:sp>
      <p:pic>
        <p:nvPicPr>
          <p:cNvPr id="78855" name="Picture 2" descr="http://farm8.staticflickr.com/7207/6917685189_bf66d794a6.jpg"/>
          <p:cNvPicPr>
            <a:picLocks noChangeAspect="1" noChangeArrowheads="1"/>
          </p:cNvPicPr>
          <p:nvPr/>
        </p:nvPicPr>
        <p:blipFill>
          <a:blip r:embed="rId6"/>
          <a:srcRect/>
          <a:stretch>
            <a:fillRect/>
          </a:stretch>
        </p:blipFill>
        <p:spPr bwMode="auto">
          <a:xfrm>
            <a:off x="1506990" y="3962746"/>
            <a:ext cx="2641600" cy="1981200"/>
          </a:xfrm>
          <a:prstGeom prst="rect">
            <a:avLst/>
          </a:prstGeom>
          <a:noFill/>
          <a:ln w="9525">
            <a:noFill/>
            <a:miter lim="800000"/>
            <a:headEnd/>
            <a:tailEnd/>
          </a:ln>
        </p:spPr>
      </p:pic>
      <p:sp>
        <p:nvSpPr>
          <p:cNvPr id="10" name="Multiply 9"/>
          <p:cNvSpPr/>
          <p:nvPr/>
        </p:nvSpPr>
        <p:spPr>
          <a:xfrm rot="581668">
            <a:off x="3554865" y="3469034"/>
            <a:ext cx="1187450" cy="1271587"/>
          </a:xfrm>
          <a:prstGeom prst="mathMultiply">
            <a:avLst>
              <a:gd name="adj1" fmla="val 15207"/>
            </a:avLst>
          </a:prstGeom>
          <a:gradFill flip="none" rotWithShape="1">
            <a:gsLst>
              <a:gs pos="0">
                <a:srgbClr val="FC7F18"/>
              </a:gs>
              <a:gs pos="29000">
                <a:srgbClr val="FF0000"/>
              </a:gs>
              <a:gs pos="68000">
                <a:srgbClr val="C00000"/>
              </a:gs>
              <a:gs pos="100000">
                <a:srgbClr val="FF0000"/>
              </a:gs>
            </a:gsLst>
            <a:lin ang="54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8857" name="TextBox 11"/>
          <p:cNvSpPr txBox="1">
            <a:spLocks noChangeArrowheads="1"/>
          </p:cNvSpPr>
          <p:nvPr/>
        </p:nvSpPr>
        <p:spPr bwMode="auto">
          <a:xfrm>
            <a:off x="1427615" y="5943946"/>
            <a:ext cx="2800350" cy="200025"/>
          </a:xfrm>
          <a:prstGeom prst="rect">
            <a:avLst/>
          </a:prstGeom>
          <a:noFill/>
          <a:ln w="9525">
            <a:noFill/>
            <a:miter lim="800000"/>
            <a:headEnd/>
            <a:tailEnd/>
          </a:ln>
        </p:spPr>
        <p:txBody>
          <a:bodyPr>
            <a:spAutoFit/>
          </a:bodyPr>
          <a:lstStyle/>
          <a:p>
            <a:r>
              <a:rPr lang="en-US" sz="700" dirty="0">
                <a:solidFill>
                  <a:srgbClr val="FFC000"/>
                </a:solidFill>
              </a:rPr>
              <a:t>borispumps@flickr.com</a:t>
            </a:r>
          </a:p>
        </p:txBody>
      </p:sp>
      <p:sp>
        <p:nvSpPr>
          <p:cNvPr id="2" name="TextBox 1"/>
          <p:cNvSpPr txBox="1"/>
          <p:nvPr/>
        </p:nvSpPr>
        <p:spPr>
          <a:xfrm>
            <a:off x="4985996" y="4803034"/>
            <a:ext cx="3608387" cy="954107"/>
          </a:xfrm>
          <a:prstGeom prst="rect">
            <a:avLst/>
          </a:prstGeom>
          <a:noFill/>
        </p:spPr>
        <p:txBody>
          <a:bodyPr wrap="square" rtlCol="0">
            <a:spAutoFit/>
          </a:bodyPr>
          <a:lstStyle/>
          <a:p>
            <a:r>
              <a:rPr lang="en-US" sz="2800" dirty="0" smtClean="0"/>
              <a:t>Nails should be </a:t>
            </a:r>
            <a:r>
              <a:rPr lang="en-US" sz="2800" dirty="0" smtClean="0">
                <a:solidFill>
                  <a:srgbClr val="00863D"/>
                </a:solidFill>
              </a:rPr>
              <a:t>short and clean</a:t>
            </a:r>
            <a:endParaRPr lang="en-US" sz="2800" dirty="0">
              <a:solidFill>
                <a:srgbClr val="00863D"/>
              </a:solidFill>
            </a:endParaRPr>
          </a:p>
        </p:txBody>
      </p:sp>
    </p:spTree>
    <p:custDataLst>
      <p:tags r:id="rId1"/>
    </p:custDataLst>
    <p:extLst>
      <p:ext uri="{BB962C8B-B14F-4D97-AF65-F5344CB8AC3E}">
        <p14:creationId xmlns:p14="http://schemas.microsoft.com/office/powerpoint/2010/main" val="3340994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When washing dishes by hand, you first wash with hot soapy water, rinse with clean water, sanitize and then............?</a:t>
            </a:r>
            <a:endParaRPr lang="en-CA" sz="3200" b="1" dirty="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6712"/>
            <a:ext cx="9144000" cy="1143000"/>
          </a:xfrm>
        </p:spPr>
        <p:txBody>
          <a:bodyPr anchor="ctr"/>
          <a:lstStyle/>
          <a:p>
            <a:r>
              <a:rPr lang="en-US" dirty="0" smtClean="0"/>
              <a:t>Dishwashing</a:t>
            </a:r>
            <a:r>
              <a:rPr lang="en-US" dirty="0"/>
              <a:t> </a:t>
            </a:r>
            <a:r>
              <a:rPr lang="en-US" dirty="0" smtClean="0"/>
              <a:t>by Hand	</a:t>
            </a:r>
            <a:endParaRPr lang="en-US" sz="2400" dirty="0"/>
          </a:p>
        </p:txBody>
      </p:sp>
      <p:pic>
        <p:nvPicPr>
          <p:cNvPr id="2222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45526" y="2028904"/>
            <a:ext cx="8095152" cy="3952582"/>
          </a:xfrm>
          <a:prstGeom prst="rect">
            <a:avLst/>
          </a:prstGeom>
          <a:noFill/>
          <a:ln w="9525">
            <a:noFill/>
            <a:miter lim="800000"/>
            <a:headEnd/>
            <a:tailEnd/>
          </a:ln>
        </p:spPr>
      </p:pic>
      <p:sp>
        <p:nvSpPr>
          <p:cNvPr id="6" name="TextBox 5"/>
          <p:cNvSpPr txBox="1"/>
          <p:nvPr/>
        </p:nvSpPr>
        <p:spPr>
          <a:xfrm>
            <a:off x="2912012" y="5589240"/>
            <a:ext cx="3362179" cy="523220"/>
          </a:xfrm>
          <a:prstGeom prst="rect">
            <a:avLst/>
          </a:prstGeom>
          <a:noFill/>
        </p:spPr>
        <p:txBody>
          <a:bodyPr wrap="square" rtlCol="0">
            <a:spAutoFit/>
          </a:bodyPr>
          <a:lstStyle/>
          <a:p>
            <a:r>
              <a:rPr lang="en-US" sz="2800" b="1" dirty="0" smtClean="0">
                <a:solidFill>
                  <a:srgbClr val="000000"/>
                </a:solidFill>
              </a:rPr>
              <a:t>Water temp = 45°C</a:t>
            </a:r>
            <a:r>
              <a:rPr lang="en-US" dirty="0" smtClean="0">
                <a:solidFill>
                  <a:srgbClr val="000000"/>
                </a:solidFill>
              </a:rPr>
              <a:t> </a:t>
            </a:r>
            <a:endParaRPr lang="en-US" dirty="0">
              <a:solidFill>
                <a:srgbClr val="000000"/>
              </a:solidFill>
            </a:endParaRPr>
          </a:p>
        </p:txBody>
      </p:sp>
    </p:spTree>
    <p:custDataLst>
      <p:tags r:id="rId1"/>
    </p:custDataLst>
    <p:extLst>
      <p:ext uri="{BB962C8B-B14F-4D97-AF65-F5344CB8AC3E}">
        <p14:creationId xmlns:p14="http://schemas.microsoft.com/office/powerpoint/2010/main" val="2475152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What is one of the most germy things found in a kitchen?</a:t>
            </a:r>
            <a:endParaRPr lang="en-CA" sz="3200" b="1" dirty="0"/>
          </a:p>
        </p:txBody>
      </p:sp>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b="1" smtClean="0"/>
              <a:t>Contamination in the home</a:t>
            </a:r>
          </a:p>
        </p:txBody>
      </p:sp>
      <p:pic>
        <p:nvPicPr>
          <p:cNvPr id="56323" name="Picture 3" descr="chart"/>
          <p:cNvPicPr>
            <a:picLocks noGrp="1" noChangeAspect="1" noChangeArrowheads="1"/>
          </p:cNvPicPr>
          <p:nvPr>
            <p:ph idx="1"/>
          </p:nvPr>
        </p:nvPicPr>
        <p:blipFill>
          <a:blip r:embed="rId4"/>
          <a:srcRect/>
          <a:stretch>
            <a:fillRect/>
          </a:stretch>
        </p:blipFill>
        <p:spPr bwMode="auto">
          <a:xfrm>
            <a:off x="251520" y="1052737"/>
            <a:ext cx="8569325" cy="5184576"/>
          </a:xfrm>
          <a:noFill/>
          <a:ln>
            <a:miter lim="800000"/>
            <a:headEnd/>
            <a:tailEnd/>
          </a:ln>
        </p:spPr>
      </p:pic>
      <p:sp>
        <p:nvSpPr>
          <p:cNvPr id="2" name="Rectangle 1"/>
          <p:cNvSpPr/>
          <p:nvPr/>
        </p:nvSpPr>
        <p:spPr>
          <a:xfrm>
            <a:off x="1427967" y="5624186"/>
            <a:ext cx="814192" cy="388307"/>
          </a:xfrm>
          <a:prstGeom prst="rect">
            <a:avLst/>
          </a:prstGeom>
          <a:noFill/>
          <a:ln w="38100">
            <a:solidFill>
              <a:srgbClr val="0086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10438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9138" name="Picture 2" descr="S:\Program Areas\Education\Photographs\Pictures for Revised Food Course\Bad kitchens\Already used\bad wiping cloth.jpg"/>
          <p:cNvPicPr>
            <a:picLocks noChangeAspect="1" noChangeArrowheads="1"/>
          </p:cNvPicPr>
          <p:nvPr/>
        </p:nvPicPr>
        <p:blipFill>
          <a:blip r:embed="rId4" cstate="print"/>
          <a:srcRect/>
          <a:stretch>
            <a:fillRect/>
          </a:stretch>
        </p:blipFill>
        <p:spPr bwMode="auto">
          <a:xfrm>
            <a:off x="-27844" y="0"/>
            <a:ext cx="9171844" cy="68788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7372350" y="342900"/>
            <a:ext cx="1428750" cy="369332"/>
          </a:xfrm>
          <a:prstGeom prst="rect">
            <a:avLst/>
          </a:prstGeom>
          <a:noFill/>
        </p:spPr>
        <p:txBody>
          <a:bodyPr wrap="square" rtlCol="0">
            <a:spAutoFit/>
          </a:bodyPr>
          <a:lstStyle/>
          <a:p>
            <a:r>
              <a:rPr lang="en-CA" dirty="0" smtClean="0"/>
              <a:t>18: 1 of 1</a:t>
            </a:r>
            <a:endParaRPr lang="en-CA" dirty="0"/>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What are two ways that heat and chemical sanitizer levels can be tested?</a:t>
            </a:r>
            <a:endParaRPr lang="en-CA" sz="3200" b="1" dirty="0"/>
          </a:p>
        </p:txBody>
      </p:sp>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Strips</a:t>
            </a:r>
            <a:endParaRPr lang="en-US" dirty="0"/>
          </a:p>
        </p:txBody>
      </p:sp>
      <p:sp>
        <p:nvSpPr>
          <p:cNvPr id="3" name="Content Placeholder 2"/>
          <p:cNvSpPr>
            <a:spLocks noGrp="1"/>
          </p:cNvSpPr>
          <p:nvPr>
            <p:ph sz="half" idx="1"/>
          </p:nvPr>
        </p:nvSpPr>
        <p:spPr/>
        <p:txBody>
          <a:bodyPr/>
          <a:lstStyle/>
          <a:p>
            <a:endParaRPr lang="en-US"/>
          </a:p>
        </p:txBody>
      </p:sp>
      <p:pic>
        <p:nvPicPr>
          <p:cNvPr id="1026" name="Picture 2" descr="S:\Program Areas\Education\DRAFT Education 2012\Multimedia\Photographs\Food Safety Pictures\Free stock photos\AHS Kitchen Stock Images\blue test strip.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4" name="TextBox 3"/>
          <p:cNvSpPr txBox="1"/>
          <p:nvPr/>
        </p:nvSpPr>
        <p:spPr>
          <a:xfrm>
            <a:off x="193611" y="213269"/>
            <a:ext cx="6006773" cy="523220"/>
          </a:xfrm>
          <a:prstGeom prst="rect">
            <a:avLst/>
          </a:prstGeom>
          <a:solidFill>
            <a:schemeClr val="bg1"/>
          </a:solidFill>
        </p:spPr>
        <p:txBody>
          <a:bodyPr wrap="square" rtlCol="0">
            <a:spAutoFit/>
          </a:bodyPr>
          <a:lstStyle/>
          <a:p>
            <a:r>
              <a:rPr lang="en-US" sz="2800" dirty="0" smtClean="0">
                <a:solidFill>
                  <a:srgbClr val="00863D"/>
                </a:solidFill>
              </a:rPr>
              <a:t>Test Strips and Temperature Gauges</a:t>
            </a:r>
            <a:endParaRPr lang="en-US" sz="2800" dirty="0">
              <a:solidFill>
                <a:srgbClr val="00863D"/>
              </a:solidFill>
            </a:endParaRPr>
          </a:p>
        </p:txBody>
      </p:sp>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2336"/>
            <a:ext cx="9144000" cy="1143000"/>
          </a:xfrm>
        </p:spPr>
        <p:txBody>
          <a:bodyPr/>
          <a:lstStyle/>
          <a:p>
            <a:r>
              <a:rPr lang="en-US" dirty="0" smtClean="0"/>
              <a:t>High Temperature Dishwasher Gauge	</a:t>
            </a:r>
            <a:endParaRPr lang="en-US" sz="1200" dirty="0"/>
          </a:p>
        </p:txBody>
      </p:sp>
      <p:sp>
        <p:nvSpPr>
          <p:cNvPr id="3" name="Content Placeholder 2"/>
          <p:cNvSpPr>
            <a:spLocks noGrp="1"/>
          </p:cNvSpPr>
          <p:nvPr>
            <p:ph sz="half" idx="1"/>
          </p:nvPr>
        </p:nvSpPr>
        <p:spPr/>
        <p:txBody>
          <a:bodyPr/>
          <a:lstStyle/>
          <a:p>
            <a:pPr marL="0" indent="0">
              <a:buNone/>
            </a:pPr>
            <a:r>
              <a:rPr lang="en-US" sz="3200" dirty="0" smtClean="0"/>
              <a:t>Dishwasher temperature gauges to be checked daily.</a:t>
            </a:r>
          </a:p>
        </p:txBody>
      </p:sp>
      <p:pic>
        <p:nvPicPr>
          <p:cNvPr id="206851" name="Picture 3" descr="S:\Program Areas\Education\Photographs\July 2011 Food Safety Pictures\Finished\_JCF0117.jpg"/>
          <p:cNvPicPr>
            <a:picLocks noChangeAspect="1" noChangeArrowheads="1"/>
          </p:cNvPicPr>
          <p:nvPr/>
        </p:nvPicPr>
        <p:blipFill>
          <a:blip r:embed="rId4" cstate="print"/>
          <a:srcRect/>
          <a:stretch>
            <a:fillRect/>
          </a:stretch>
        </p:blipFill>
        <p:spPr bwMode="auto">
          <a:xfrm>
            <a:off x="5010772" y="1801506"/>
            <a:ext cx="3246124" cy="43281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1" y="766763"/>
            <a:ext cx="8789157" cy="1143000"/>
          </a:xfrm>
        </p:spPr>
        <p:txBody>
          <a:bodyPr/>
          <a:lstStyle/>
          <a:p>
            <a:r>
              <a:rPr lang="en-US" dirty="0" smtClean="0"/>
              <a:t>Temperature Danger Zone			</a:t>
            </a:r>
            <a:endParaRPr lang="en-US" sz="2400" dirty="0"/>
          </a:p>
        </p:txBody>
      </p:sp>
      <p:pic>
        <p:nvPicPr>
          <p:cNvPr id="939010" name="Picture 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104900" y="1747166"/>
            <a:ext cx="3225800" cy="4479818"/>
          </a:xfrm>
          <a:prstGeom prst="rect">
            <a:avLst/>
          </a:prstGeom>
          <a:noFill/>
          <a:ln w="9525">
            <a:noFill/>
            <a:miter lim="800000"/>
            <a:headEnd/>
            <a:tailEnd/>
          </a:ln>
        </p:spPr>
      </p:pic>
      <p:pic>
        <p:nvPicPr>
          <p:cNvPr id="939012" name="Picture 4"/>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25884" y="1943100"/>
            <a:ext cx="2194940" cy="3441700"/>
          </a:xfrm>
          <a:prstGeom prst="rect">
            <a:avLst/>
          </a:prstGeom>
          <a:noFill/>
          <a:ln w="9525">
            <a:noFill/>
            <a:miter lim="800000"/>
            <a:headEnd/>
            <a:tailEnd/>
          </a:ln>
        </p:spPr>
      </p:pic>
      <p:pic>
        <p:nvPicPr>
          <p:cNvPr id="939013" name="Picture 5"/>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619500" y="1801982"/>
            <a:ext cx="523989" cy="3220867"/>
          </a:xfrm>
          <a:prstGeom prst="rect">
            <a:avLst/>
          </a:prstGeom>
          <a:noFill/>
          <a:ln w="9525">
            <a:noFill/>
            <a:miter lim="800000"/>
            <a:headEnd/>
            <a:tailEnd/>
          </a:ln>
        </p:spPr>
      </p:pic>
    </p:spTree>
    <p:custDataLst>
      <p:tags r:id="rId1"/>
    </p:custDataLst>
    <p:extLst>
      <p:ext uri="{BB962C8B-B14F-4D97-AF65-F5344CB8AC3E}">
        <p14:creationId xmlns:p14="http://schemas.microsoft.com/office/powerpoint/2010/main" val="34125308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pPr marL="0" indent="0">
              <a:buNone/>
            </a:pPr>
            <a:r>
              <a:rPr lang="en-CA" sz="3200" b="1" dirty="0" smtClean="0"/>
              <a:t>How long can potentially hazardous foods be left in the danger zone?</a:t>
            </a:r>
            <a:endParaRPr lang="en-CA" sz="3200" b="1"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2"/>
          <p:cNvSpPr>
            <a:spLocks noGrp="1" noChangeArrowheads="1"/>
          </p:cNvSpPr>
          <p:nvPr>
            <p:ph type="title" idx="4294967295"/>
          </p:nvPr>
        </p:nvSpPr>
        <p:spPr>
          <a:xfrm>
            <a:off x="0" y="1397688"/>
            <a:ext cx="9143999" cy="548470"/>
          </a:xfrm>
        </p:spPr>
        <p:txBody>
          <a:bodyPr/>
          <a:lstStyle/>
          <a:p>
            <a:r>
              <a:rPr lang="en-US" dirty="0" smtClean="0"/>
              <a:t>Time</a:t>
            </a:r>
            <a:r>
              <a:rPr lang="en-US" dirty="0"/>
              <a:t> </a:t>
            </a:r>
            <a:r>
              <a:rPr lang="en-US" dirty="0" smtClean="0"/>
              <a:t>= 2 Hours or Less						</a:t>
            </a:r>
            <a:endParaRPr lang="en-US" sz="1200" dirty="0"/>
          </a:p>
        </p:txBody>
      </p:sp>
      <p:sp>
        <p:nvSpPr>
          <p:cNvPr id="1290243" name="Rectangle 3"/>
          <p:cNvSpPr>
            <a:spLocks noGrp="1" noChangeArrowheads="1"/>
          </p:cNvSpPr>
          <p:nvPr>
            <p:ph type="body" idx="4294967295"/>
          </p:nvPr>
        </p:nvSpPr>
        <p:spPr>
          <a:xfrm>
            <a:off x="512762" y="1909763"/>
            <a:ext cx="6464235" cy="3820284"/>
          </a:xfrm>
        </p:spPr>
        <p:txBody>
          <a:bodyPr/>
          <a:lstStyle/>
          <a:p>
            <a:r>
              <a:rPr lang="en-US" sz="3200" dirty="0" smtClean="0"/>
              <a:t>When do you work </a:t>
            </a:r>
            <a:r>
              <a:rPr lang="en-US" sz="3200" dirty="0"/>
              <a:t>with food </a:t>
            </a:r>
            <a:r>
              <a:rPr lang="en-US" sz="3200" dirty="0" smtClean="0"/>
              <a:t>                   in </a:t>
            </a:r>
            <a:r>
              <a:rPr lang="en-US" sz="3200" dirty="0"/>
              <a:t>the danger </a:t>
            </a:r>
            <a:r>
              <a:rPr lang="en-US" sz="3200" dirty="0" smtClean="0"/>
              <a:t>zone?</a:t>
            </a:r>
          </a:p>
          <a:p>
            <a:r>
              <a:rPr lang="en-US" sz="3200" dirty="0" smtClean="0"/>
              <a:t>How warm does your kitchen get?</a:t>
            </a:r>
          </a:p>
          <a:p>
            <a:r>
              <a:rPr lang="en-US" sz="3200" dirty="0" smtClean="0"/>
              <a:t>Limit time of temperature abuse:</a:t>
            </a:r>
            <a:endParaRPr lang="en-US" sz="3200" dirty="0"/>
          </a:p>
          <a:p>
            <a:pPr marL="338138" lvl="1" indent="0">
              <a:buNone/>
            </a:pPr>
            <a:r>
              <a:rPr lang="en-US" sz="3200" dirty="0" smtClean="0"/>
              <a:t>No more than </a:t>
            </a:r>
            <a:r>
              <a:rPr lang="en-US" sz="3200" b="1" dirty="0" smtClean="0">
                <a:solidFill>
                  <a:srgbClr val="00863D"/>
                </a:solidFill>
              </a:rPr>
              <a:t>2 hours </a:t>
            </a:r>
            <a:r>
              <a:rPr lang="en-US" sz="3200" dirty="0" smtClean="0"/>
              <a:t>in Danger Zone</a:t>
            </a:r>
          </a:p>
        </p:txBody>
      </p:sp>
      <p:pic>
        <p:nvPicPr>
          <p:cNvPr id="1290244" name="Picture 5" descr="j038402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64823" y="2083488"/>
            <a:ext cx="1595177" cy="1854223"/>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Bacterial Cell Division		</a:t>
            </a:r>
            <a:endParaRPr lang="en-US" dirty="0"/>
          </a:p>
        </p:txBody>
      </p:sp>
      <p:sp>
        <p:nvSpPr>
          <p:cNvPr id="4" name="Rectangle 4"/>
          <p:cNvSpPr txBox="1">
            <a:spLocks noChangeArrowheads="1"/>
          </p:cNvSpPr>
          <p:nvPr/>
        </p:nvSpPr>
        <p:spPr>
          <a:xfrm>
            <a:off x="0" y="4591050"/>
            <a:ext cx="9144000" cy="1738313"/>
          </a:xfrm>
          <a:prstGeom prst="rect">
            <a:avLst/>
          </a:prstGeom>
        </p:spPr>
        <p:txBody>
          <a:bodyPr/>
          <a:lstStyle/>
          <a:p>
            <a:pPr marL="0" marR="0" lvl="0" indent="0" algn="ctr"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1 </a:t>
            </a:r>
            <a:r>
              <a:rPr lang="en-US" sz="3200" kern="0" dirty="0" smtClean="0">
                <a:latin typeface="+mn-lt"/>
              </a:rPr>
              <a:t>bacteria </a:t>
            </a:r>
            <a:r>
              <a:rPr kumimoji="0" lang="en-US" sz="3200" b="0" i="0" u="none" strike="noStrike" kern="0" cap="none" spc="0" normalizeH="0" baseline="0" noProof="0" dirty="0" smtClean="0">
                <a:ln>
                  <a:noFill/>
                </a:ln>
                <a:solidFill>
                  <a:schemeClr val="tx1"/>
                </a:solidFill>
                <a:effectLst/>
                <a:uLnTx/>
                <a:uFillTx/>
                <a:latin typeface="+mn-lt"/>
                <a:ea typeface="+mn-ea"/>
                <a:cs typeface="+mn-cs"/>
              </a:rPr>
              <a:t>left at </a:t>
            </a:r>
          </a:p>
          <a:p>
            <a:pPr marL="0" marR="0" lvl="0" indent="0" algn="ctr"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room temperature for 7 hours will produce… </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Text Box 5"/>
          <p:cNvSpPr txBox="1">
            <a:spLocks noChangeArrowheads="1"/>
          </p:cNvSpPr>
          <p:nvPr/>
        </p:nvSpPr>
        <p:spPr bwMode="auto">
          <a:xfrm>
            <a:off x="0" y="1865313"/>
            <a:ext cx="9144000" cy="584775"/>
          </a:xfrm>
          <a:prstGeom prst="rect">
            <a:avLst/>
          </a:prstGeom>
          <a:noFill/>
          <a:ln w="9525">
            <a:noFill/>
            <a:miter lim="800000"/>
            <a:headEnd/>
            <a:tailEnd/>
          </a:ln>
          <a:effectLst/>
        </p:spPr>
        <p:txBody>
          <a:bodyPr wrap="square">
            <a:spAutoFit/>
          </a:bodyPr>
          <a:lstStyle/>
          <a:p>
            <a:pPr algn="ctr">
              <a:spcBef>
                <a:spcPct val="50000"/>
              </a:spcBef>
            </a:pPr>
            <a:r>
              <a:rPr lang="en-US" sz="3200" dirty="0" smtClean="0"/>
              <a:t>If bacteria </a:t>
            </a:r>
            <a:r>
              <a:rPr lang="en-US" sz="3200" dirty="0"/>
              <a:t>can divide in two every 20 </a:t>
            </a:r>
            <a:r>
              <a:rPr lang="en-US" sz="3200" dirty="0" smtClean="0"/>
              <a:t>minutes…</a:t>
            </a:r>
            <a:endParaRPr lang="en-US" sz="3200" dirty="0"/>
          </a:p>
        </p:txBody>
      </p:sp>
      <p:pic>
        <p:nvPicPr>
          <p:cNvPr id="6" name="Picture 1"/>
          <p:cNvPicPr>
            <a:picLocks noChangeAspect="1" noChangeArrowheads="1"/>
          </p:cNvPicPr>
          <p:nvPr/>
        </p:nvPicPr>
        <p:blipFill>
          <a:blip r:embed="rId4" cstate="print"/>
          <a:srcRect/>
          <a:stretch>
            <a:fillRect/>
          </a:stretch>
        </p:blipFill>
        <p:spPr bwMode="auto">
          <a:xfrm>
            <a:off x="3505199" y="2590800"/>
            <a:ext cx="1876425" cy="182880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2,097,152 Bacteria Cells</a:t>
            </a:r>
            <a:endParaRPr lang="en-US" dirty="0"/>
          </a:p>
        </p:txBody>
      </p:sp>
      <p:pic>
        <p:nvPicPr>
          <p:cNvPr id="4" name="Picture 5"/>
          <p:cNvPicPr>
            <a:picLocks noChangeAspect="1" noChangeArrowheads="1"/>
          </p:cNvPicPr>
          <p:nvPr/>
        </p:nvPicPr>
        <p:blipFill>
          <a:blip r:embed="rId4" cstate="print"/>
          <a:srcRect/>
          <a:stretch>
            <a:fillRect/>
          </a:stretch>
        </p:blipFill>
        <p:spPr bwMode="auto">
          <a:xfrm>
            <a:off x="457201" y="2076450"/>
            <a:ext cx="7724775" cy="3000375"/>
          </a:xfrm>
          <a:prstGeom prst="rect">
            <a:avLst/>
          </a:prstGeom>
          <a:noFill/>
          <a:ln w="9525">
            <a:noFill/>
            <a:miter lim="800000"/>
            <a:headEnd/>
            <a:tailEnd/>
          </a:ln>
        </p:spPr>
      </p:pic>
      <p:pic>
        <p:nvPicPr>
          <p:cNvPr id="5" name="Picture 1"/>
          <p:cNvPicPr>
            <a:picLocks noChangeAspect="1" noChangeArrowheads="1"/>
          </p:cNvPicPr>
          <p:nvPr/>
        </p:nvPicPr>
        <p:blipFill>
          <a:blip r:embed="rId5" cstate="print"/>
          <a:srcRect/>
          <a:stretch>
            <a:fillRect/>
          </a:stretch>
        </p:blipFill>
        <p:spPr bwMode="auto">
          <a:xfrm rot="343661">
            <a:off x="7941778" y="5524590"/>
            <a:ext cx="1176161" cy="581091"/>
          </a:xfrm>
          <a:prstGeom prst="rect">
            <a:avLst/>
          </a:prstGeom>
          <a:noFill/>
          <a:ln w="9525">
            <a:noFill/>
            <a:miter lim="800000"/>
            <a:headEnd/>
            <a:tailEnd/>
          </a:ln>
        </p:spPr>
      </p:pic>
      <p:pic>
        <p:nvPicPr>
          <p:cNvPr id="6" name="Picture 1"/>
          <p:cNvPicPr>
            <a:picLocks noChangeAspect="1" noChangeArrowheads="1"/>
          </p:cNvPicPr>
          <p:nvPr/>
        </p:nvPicPr>
        <p:blipFill>
          <a:blip r:embed="rId5" cstate="print"/>
          <a:srcRect/>
          <a:stretch>
            <a:fillRect/>
          </a:stretch>
        </p:blipFill>
        <p:spPr bwMode="auto">
          <a:xfrm rot="326197">
            <a:off x="5701784" y="5617011"/>
            <a:ext cx="1176161" cy="581091"/>
          </a:xfrm>
          <a:prstGeom prst="rect">
            <a:avLst/>
          </a:prstGeom>
          <a:noFill/>
          <a:ln w="9525">
            <a:noFill/>
            <a:miter lim="800000"/>
            <a:headEnd/>
            <a:tailEnd/>
          </a:ln>
        </p:spPr>
      </p:pic>
      <p:pic>
        <p:nvPicPr>
          <p:cNvPr id="7" name="Picture 1"/>
          <p:cNvPicPr>
            <a:picLocks noChangeAspect="1" noChangeArrowheads="1"/>
          </p:cNvPicPr>
          <p:nvPr/>
        </p:nvPicPr>
        <p:blipFill>
          <a:blip r:embed="rId5" cstate="print"/>
          <a:srcRect/>
          <a:stretch>
            <a:fillRect/>
          </a:stretch>
        </p:blipFill>
        <p:spPr bwMode="auto">
          <a:xfrm rot="19692394">
            <a:off x="5475038" y="4933489"/>
            <a:ext cx="1176161" cy="581091"/>
          </a:xfrm>
          <a:prstGeom prst="rect">
            <a:avLst/>
          </a:prstGeom>
          <a:noFill/>
          <a:ln w="9525">
            <a:noFill/>
            <a:miter lim="800000"/>
            <a:headEnd/>
            <a:tailEnd/>
          </a:ln>
        </p:spPr>
      </p:pic>
      <p:pic>
        <p:nvPicPr>
          <p:cNvPr id="8" name="Picture 1"/>
          <p:cNvPicPr>
            <a:picLocks noChangeAspect="1" noChangeArrowheads="1"/>
          </p:cNvPicPr>
          <p:nvPr/>
        </p:nvPicPr>
        <p:blipFill>
          <a:blip r:embed="rId5" cstate="print"/>
          <a:srcRect/>
          <a:stretch>
            <a:fillRect/>
          </a:stretch>
        </p:blipFill>
        <p:spPr bwMode="auto">
          <a:xfrm rot="4912629">
            <a:off x="2449645" y="5228537"/>
            <a:ext cx="1176161" cy="581091"/>
          </a:xfrm>
          <a:prstGeom prst="rect">
            <a:avLst/>
          </a:prstGeom>
          <a:noFill/>
          <a:ln w="9525">
            <a:noFill/>
            <a:miter lim="800000"/>
            <a:headEnd/>
            <a:tailEnd/>
          </a:ln>
        </p:spPr>
      </p:pic>
      <p:pic>
        <p:nvPicPr>
          <p:cNvPr id="9" name="Picture 1"/>
          <p:cNvPicPr>
            <a:picLocks noChangeAspect="1" noChangeArrowheads="1"/>
          </p:cNvPicPr>
          <p:nvPr/>
        </p:nvPicPr>
        <p:blipFill>
          <a:blip r:embed="rId5" cstate="print"/>
          <a:srcRect/>
          <a:stretch>
            <a:fillRect/>
          </a:stretch>
        </p:blipFill>
        <p:spPr bwMode="auto">
          <a:xfrm rot="400985">
            <a:off x="1249019" y="5571916"/>
            <a:ext cx="1176161" cy="581091"/>
          </a:xfrm>
          <a:prstGeom prst="rect">
            <a:avLst/>
          </a:prstGeom>
          <a:noFill/>
          <a:ln w="9525">
            <a:noFill/>
            <a:miter lim="800000"/>
            <a:headEnd/>
            <a:tailEnd/>
          </a:ln>
        </p:spPr>
      </p:pic>
      <p:pic>
        <p:nvPicPr>
          <p:cNvPr id="10" name="Picture 1"/>
          <p:cNvPicPr>
            <a:picLocks noChangeAspect="1" noChangeArrowheads="1"/>
          </p:cNvPicPr>
          <p:nvPr/>
        </p:nvPicPr>
        <p:blipFill>
          <a:blip r:embed="rId5" cstate="print"/>
          <a:srcRect/>
          <a:stretch>
            <a:fillRect/>
          </a:stretch>
        </p:blipFill>
        <p:spPr bwMode="auto">
          <a:xfrm rot="7989594">
            <a:off x="26127" y="5309223"/>
            <a:ext cx="1176161" cy="581091"/>
          </a:xfrm>
          <a:prstGeom prst="rect">
            <a:avLst/>
          </a:prstGeom>
          <a:noFill/>
          <a:ln w="9525">
            <a:noFill/>
            <a:miter lim="800000"/>
            <a:headEnd/>
            <a:tailEnd/>
          </a:ln>
        </p:spPr>
      </p:pic>
      <p:pic>
        <p:nvPicPr>
          <p:cNvPr id="11" name="Picture 1"/>
          <p:cNvPicPr>
            <a:picLocks noChangeAspect="1" noChangeArrowheads="1"/>
          </p:cNvPicPr>
          <p:nvPr/>
        </p:nvPicPr>
        <p:blipFill>
          <a:blip r:embed="rId5" cstate="print"/>
          <a:srcRect/>
          <a:stretch>
            <a:fillRect/>
          </a:stretch>
        </p:blipFill>
        <p:spPr bwMode="auto">
          <a:xfrm rot="10566453">
            <a:off x="4304618" y="5582801"/>
            <a:ext cx="1176161" cy="581091"/>
          </a:xfrm>
          <a:prstGeom prst="rect">
            <a:avLst/>
          </a:prstGeom>
          <a:noFill/>
          <a:ln w="9525">
            <a:noFill/>
            <a:miter lim="800000"/>
            <a:headEnd/>
            <a:tailEnd/>
          </a:ln>
        </p:spPr>
      </p:pic>
      <p:pic>
        <p:nvPicPr>
          <p:cNvPr id="12" name="Picture 1"/>
          <p:cNvPicPr>
            <a:picLocks noChangeAspect="1" noChangeArrowheads="1"/>
          </p:cNvPicPr>
          <p:nvPr/>
        </p:nvPicPr>
        <p:blipFill>
          <a:blip r:embed="rId5" cstate="print"/>
          <a:srcRect/>
          <a:stretch>
            <a:fillRect/>
          </a:stretch>
        </p:blipFill>
        <p:spPr bwMode="auto">
          <a:xfrm rot="20850640">
            <a:off x="3554118" y="5092353"/>
            <a:ext cx="1176161" cy="581091"/>
          </a:xfrm>
          <a:prstGeom prst="rect">
            <a:avLst/>
          </a:prstGeom>
          <a:noFill/>
          <a:ln w="9525">
            <a:noFill/>
            <a:miter lim="800000"/>
            <a:headEnd/>
            <a:tailEnd/>
          </a:ln>
        </p:spPr>
      </p:pic>
      <p:pic>
        <p:nvPicPr>
          <p:cNvPr id="16" name="Picture 1"/>
          <p:cNvPicPr>
            <a:picLocks noChangeAspect="1" noChangeArrowheads="1"/>
          </p:cNvPicPr>
          <p:nvPr/>
        </p:nvPicPr>
        <p:blipFill>
          <a:blip r:embed="rId5" cstate="print"/>
          <a:srcRect/>
          <a:stretch>
            <a:fillRect/>
          </a:stretch>
        </p:blipFill>
        <p:spPr bwMode="auto">
          <a:xfrm rot="11905747">
            <a:off x="6748243" y="5248650"/>
            <a:ext cx="1176161" cy="581091"/>
          </a:xfrm>
          <a:prstGeom prst="rect">
            <a:avLst/>
          </a:prstGeom>
          <a:noFill/>
          <a:ln w="9525">
            <a:noFill/>
            <a:miter lim="800000"/>
            <a:headEnd/>
            <a:tailEnd/>
          </a:ln>
        </p:spPr>
      </p:pic>
      <p:pic>
        <p:nvPicPr>
          <p:cNvPr id="17" name="Picture 1"/>
          <p:cNvPicPr>
            <a:picLocks noChangeAspect="1" noChangeArrowheads="1"/>
          </p:cNvPicPr>
          <p:nvPr/>
        </p:nvPicPr>
        <p:blipFill>
          <a:blip r:embed="rId6" cstate="print"/>
          <a:srcRect/>
          <a:stretch>
            <a:fillRect/>
          </a:stretch>
        </p:blipFill>
        <p:spPr bwMode="auto">
          <a:xfrm rot="4912629">
            <a:off x="1357334" y="3322151"/>
            <a:ext cx="901868" cy="445575"/>
          </a:xfrm>
          <a:prstGeom prst="rect">
            <a:avLst/>
          </a:prstGeom>
          <a:noFill/>
          <a:ln w="9525">
            <a:noFill/>
            <a:miter lim="800000"/>
            <a:headEnd/>
            <a:tailEnd/>
          </a:ln>
        </p:spPr>
      </p:pic>
      <p:pic>
        <p:nvPicPr>
          <p:cNvPr id="18" name="Picture 1"/>
          <p:cNvPicPr>
            <a:picLocks noChangeAspect="1" noChangeArrowheads="1"/>
          </p:cNvPicPr>
          <p:nvPr/>
        </p:nvPicPr>
        <p:blipFill>
          <a:blip r:embed="rId7" cstate="print"/>
          <a:srcRect/>
          <a:stretch>
            <a:fillRect/>
          </a:stretch>
        </p:blipFill>
        <p:spPr bwMode="auto">
          <a:xfrm rot="14463871">
            <a:off x="4081723" y="3845253"/>
            <a:ext cx="789501" cy="390059"/>
          </a:xfrm>
          <a:prstGeom prst="rect">
            <a:avLst/>
          </a:prstGeom>
          <a:noFill/>
          <a:ln w="9525">
            <a:noFill/>
            <a:miter lim="800000"/>
            <a:headEnd/>
            <a:tailEnd/>
          </a:ln>
        </p:spPr>
      </p:pic>
      <p:pic>
        <p:nvPicPr>
          <p:cNvPr id="19" name="Picture 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17637512">
            <a:off x="5655311" y="3631842"/>
            <a:ext cx="838131" cy="414085"/>
          </a:xfrm>
          <a:prstGeom prst="rect">
            <a:avLst/>
          </a:prstGeom>
          <a:noFill/>
          <a:ln w="9525">
            <a:noFill/>
            <a:miter lim="800000"/>
            <a:headEnd/>
            <a:tailEnd/>
          </a:ln>
        </p:spPr>
      </p:pic>
      <p:pic>
        <p:nvPicPr>
          <p:cNvPr id="20" name="Picture 1"/>
          <p:cNvPicPr>
            <a:picLocks noChangeAspect="1" noChangeArrowheads="1"/>
          </p:cNvPicPr>
          <p:nvPr/>
        </p:nvPicPr>
        <p:blipFill>
          <a:blip r:embed="rId6" cstate="print"/>
          <a:srcRect/>
          <a:stretch>
            <a:fillRect/>
          </a:stretch>
        </p:blipFill>
        <p:spPr bwMode="auto">
          <a:xfrm rot="536852">
            <a:off x="1476964" y="1991473"/>
            <a:ext cx="901868" cy="445575"/>
          </a:xfrm>
          <a:prstGeom prst="rect">
            <a:avLst/>
          </a:prstGeom>
          <a:noFill/>
          <a:ln w="9525">
            <a:noFill/>
            <a:miter lim="800000"/>
            <a:headEnd/>
            <a:tailEnd/>
          </a:ln>
        </p:spPr>
      </p:pic>
      <p:pic>
        <p:nvPicPr>
          <p:cNvPr id="21" name="Picture 1"/>
          <p:cNvPicPr>
            <a:picLocks noChangeAspect="1" noChangeArrowheads="1"/>
          </p:cNvPicPr>
          <p:nvPr/>
        </p:nvPicPr>
        <p:blipFill>
          <a:blip r:embed="rId6" cstate="print"/>
          <a:srcRect/>
          <a:stretch>
            <a:fillRect/>
          </a:stretch>
        </p:blipFill>
        <p:spPr bwMode="auto">
          <a:xfrm rot="20275521">
            <a:off x="6299073" y="2000986"/>
            <a:ext cx="901868" cy="445575"/>
          </a:xfrm>
          <a:prstGeom prst="rect">
            <a:avLst/>
          </a:prstGeom>
          <a:noFill/>
          <a:ln w="9525">
            <a:noFill/>
            <a:miter lim="800000"/>
            <a:headEnd/>
            <a:tailEnd/>
          </a:ln>
        </p:spPr>
      </p:pic>
      <p:pic>
        <p:nvPicPr>
          <p:cNvPr id="22" name="Picture 1"/>
          <p:cNvPicPr>
            <a:picLocks noChangeAspect="1" noChangeArrowheads="1"/>
          </p:cNvPicPr>
          <p:nvPr/>
        </p:nvPicPr>
        <p:blipFill>
          <a:blip r:embed="rId6" cstate="print"/>
          <a:srcRect/>
          <a:stretch>
            <a:fillRect/>
          </a:stretch>
        </p:blipFill>
        <p:spPr bwMode="auto">
          <a:xfrm rot="16680847">
            <a:off x="-167454" y="4388653"/>
            <a:ext cx="901868" cy="445575"/>
          </a:xfrm>
          <a:prstGeom prst="rect">
            <a:avLst/>
          </a:prstGeom>
          <a:noFill/>
          <a:ln w="9525">
            <a:noFill/>
            <a:miter lim="800000"/>
            <a:headEnd/>
            <a:tailEnd/>
          </a:ln>
        </p:spPr>
      </p:pic>
      <p:pic>
        <p:nvPicPr>
          <p:cNvPr id="23" name="Picture 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3124201" y="1847850"/>
            <a:ext cx="838131" cy="414085"/>
          </a:xfrm>
          <a:prstGeom prst="rect">
            <a:avLst/>
          </a:prstGeom>
          <a:noFill/>
          <a:ln w="9525">
            <a:noFill/>
            <a:miter lim="800000"/>
            <a:headEnd/>
            <a:tailEnd/>
          </a:ln>
        </p:spPr>
      </p:pic>
      <p:pic>
        <p:nvPicPr>
          <p:cNvPr id="24" name="Picture 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3849564">
            <a:off x="7950933" y="2413013"/>
            <a:ext cx="838131" cy="414085"/>
          </a:xfrm>
          <a:prstGeom prst="rect">
            <a:avLst/>
          </a:prstGeom>
          <a:noFill/>
          <a:ln w="9525">
            <a:noFill/>
            <a:miter lim="800000"/>
            <a:headEnd/>
            <a:tailEnd/>
          </a:ln>
        </p:spPr>
      </p:pic>
      <p:pic>
        <p:nvPicPr>
          <p:cNvPr id="25" name="Picture 1"/>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rot="8179874">
            <a:off x="7799425" y="4594529"/>
            <a:ext cx="838131" cy="414085"/>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4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AF5495A002F4DA98065FFED49DBA0" ma:contentTypeVersion="1" ma:contentTypeDescription="Create a new document." ma:contentTypeScope="" ma:versionID="52b50b1e4277e3a63502599fcbfffa2a">
  <xsd:schema xmlns:xsd="http://www.w3.org/2001/XMLSchema" xmlns:xs="http://www.w3.org/2001/XMLSchema" xmlns:p="http://schemas.microsoft.com/office/2006/metadata/properties" xmlns:ns2="7779263f-12c7-4a26-a67c-feafd3f1c197" targetNamespace="http://schemas.microsoft.com/office/2006/metadata/properties" ma:root="true" ma:fieldsID="8d39e934a3d6e49832353577f5d341ba" ns2:_="">
    <xsd:import namespace="7779263f-12c7-4a26-a67c-feafd3f1c19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79263f-12c7-4a26-a67c-feafd3f1c1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F0A7C8-3287-4FA9-974C-D090466A576B}"/>
</file>

<file path=customXml/itemProps2.xml><?xml version="1.0" encoding="utf-8"?>
<ds:datastoreItem xmlns:ds="http://schemas.openxmlformats.org/officeDocument/2006/customXml" ds:itemID="{97417DDB-EBD1-45B8-BFBB-53A5402CB8E5}"/>
</file>

<file path=customXml/itemProps3.xml><?xml version="1.0" encoding="utf-8"?>
<ds:datastoreItem xmlns:ds="http://schemas.openxmlformats.org/officeDocument/2006/customXml" ds:itemID="{33553D5D-5F35-45A7-8E7C-EFD54391EC05}"/>
</file>

<file path=docProps/app.xml><?xml version="1.0" encoding="utf-8"?>
<Properties xmlns="http://schemas.openxmlformats.org/officeDocument/2006/extended-properties" xmlns:vt="http://schemas.openxmlformats.org/officeDocument/2006/docPropsVTypes">
  <Template/>
  <TotalTime>11565</TotalTime>
  <Words>2798</Words>
  <Application>Microsoft Office PowerPoint</Application>
  <PresentationFormat>On-screen Show (4:3)</PresentationFormat>
  <Paragraphs>316</Paragraphs>
  <Slides>49</Slides>
  <Notes>49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Arial</vt:lpstr>
      <vt:lpstr>Times New Roman</vt:lpstr>
      <vt:lpstr>Default Design</vt:lpstr>
      <vt:lpstr>Food Safety Facts: Bingo</vt:lpstr>
      <vt:lpstr>PowerPoint Presentation</vt:lpstr>
      <vt:lpstr>Food Safety Bingo</vt:lpstr>
      <vt:lpstr>PowerPoint Presentation</vt:lpstr>
      <vt:lpstr>Temperature Danger Zone   </vt:lpstr>
      <vt:lpstr>PowerPoint Presentation</vt:lpstr>
      <vt:lpstr>Time = 2 Hours or Less      </vt:lpstr>
      <vt:lpstr>Bacterial Cell Division  </vt:lpstr>
      <vt:lpstr>2,097,152 Bacteria Cells</vt:lpstr>
      <vt:lpstr>PowerPoint Presentation</vt:lpstr>
      <vt:lpstr>Cook foods thoroughly.</vt:lpstr>
      <vt:lpstr>Thermometers  </vt:lpstr>
      <vt:lpstr>PowerPoint Presentation</vt:lpstr>
      <vt:lpstr>Color Means Nothing</vt:lpstr>
      <vt:lpstr>PowerPoint Presentation</vt:lpstr>
      <vt:lpstr>Cool Down Hot Foods Quickly</vt:lpstr>
      <vt:lpstr>Cooling       </vt:lpstr>
      <vt:lpstr>Cooling</vt:lpstr>
      <vt:lpstr>PowerPoint Presentation</vt:lpstr>
      <vt:lpstr>Keep Cold Foods Cold</vt:lpstr>
      <vt:lpstr>PowerPoint Presentation</vt:lpstr>
      <vt:lpstr>Keep Hot Foods Hot</vt:lpstr>
      <vt:lpstr>PowerPoint Presentation</vt:lpstr>
      <vt:lpstr>Thawing      </vt:lpstr>
      <vt:lpstr>PowerPoint Presentation</vt:lpstr>
      <vt:lpstr>Reheat Cold Foods Quickly</vt:lpstr>
      <vt:lpstr>PowerPoint Presentation</vt:lpstr>
      <vt:lpstr>Animals = Poop…</vt:lpstr>
      <vt:lpstr>Whole vs. Ground Meats?  </vt:lpstr>
      <vt:lpstr>PowerPoint Presentation</vt:lpstr>
      <vt:lpstr>When in Doubt, Throw it Out           </vt:lpstr>
      <vt:lpstr>PowerPoint Presentation</vt:lpstr>
      <vt:lpstr>Cleaning</vt:lpstr>
      <vt:lpstr>PowerPoint Presentation</vt:lpstr>
      <vt:lpstr>Sanitizing</vt:lpstr>
      <vt:lpstr>PowerPoint Presentation</vt:lpstr>
      <vt:lpstr>A Simple Sanitizing Solution</vt:lpstr>
      <vt:lpstr>PowerPoint Presentation</vt:lpstr>
      <vt:lpstr>Washing Fruits and Vegetables 14: 1 of 1</vt:lpstr>
      <vt:lpstr>PowerPoint Presentation</vt:lpstr>
      <vt:lpstr>Fingernails</vt:lpstr>
      <vt:lpstr>PowerPoint Presentation</vt:lpstr>
      <vt:lpstr>Dishwashing by Hand </vt:lpstr>
      <vt:lpstr>PowerPoint Presentation</vt:lpstr>
      <vt:lpstr>Contamination in the home</vt:lpstr>
      <vt:lpstr>PowerPoint Presentation</vt:lpstr>
      <vt:lpstr>PowerPoint Presentation</vt:lpstr>
      <vt:lpstr>Test Strips</vt:lpstr>
      <vt:lpstr>High Temperature Dishwasher Gauge </vt:lpstr>
    </vt:vector>
  </TitlesOfParts>
  <Company>Calgary Health Region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Veitch</dc:creator>
  <cp:lastModifiedBy>Nadine Newman</cp:lastModifiedBy>
  <cp:revision>676</cp:revision>
  <dcterms:created xsi:type="dcterms:W3CDTF">2009-04-30T19:54:14Z</dcterms:created>
  <dcterms:modified xsi:type="dcterms:W3CDTF">2018-06-19T15:49:24Z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B8C69ADE-CBB4-46CC-A573-9EA6D7444ABC</vt:lpwstr>
  </property>
  <property fmtid="{D5CDD505-2E9C-101B-9397-08002B2CF9AE}" pid="3" name="ArticulatePath">
    <vt:lpwstr>Highschool food safety with bingo</vt:lpwstr>
  </property>
  <property fmtid="{D5CDD505-2E9C-101B-9397-08002B2CF9AE}" pid="4" name="ContentTypeId">
    <vt:lpwstr>0x0101001CFAF5495A002F4DA98065FFED49DBA0</vt:lpwstr>
  </property>
</Properties>
</file>